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61" r:id="rId8"/>
    <p:sldId id="262" r:id="rId9"/>
    <p:sldId id="263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832E-5EBC-4584-9128-5C1671700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A0C09-6B0B-4EDC-9F45-FA149B26B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48A12-FD90-49AA-8BE0-E478115E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58297-DABA-45E4-8345-5BC7138E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B0ADE-E095-4E72-84B8-386F7891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8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AF75-F927-463C-9671-4365C424B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9490F-6E29-4752-9C5D-82A493617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0B0A7-DF5F-4930-B61D-20DE568E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547C5-31AB-4114-A3B6-A7709489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05276-50CE-4986-BB28-C88F2F0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1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5F1EB-E2BD-41BE-BAB0-4143A5854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6C0E0-3D82-4AA9-890A-B0CA5B778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94701-5C43-479F-B316-E4252662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1881B-04B7-41E7-8820-621F9B8A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293B6-3C2D-45AE-8FA4-19CF1A65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4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C7FEE-1F6A-4CB4-98F6-B34657C6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6ABD1-5805-4529-A83B-69B38E000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DF1EF-8706-4E55-9F6F-4EFCA666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72C1A-4392-4EEE-B3E1-2406123B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5DC61-237B-4389-BD89-F98E84A8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0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8C2EB-9B1E-4BC7-8CC7-AAA9806F0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B32E7-2F00-43F6-B087-0C4AD4838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754B1-B65B-4512-8610-843EA886E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43A96-6C52-4755-B4B0-9181098A6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32C4-FD45-4DD2-9C9D-4BECEEB8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78635-49C1-4F82-9B14-0875EC59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7601A-7FF3-4074-9E48-8098B6294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05D66-A508-4CE9-84D9-E06D9966F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16B4C-7CAF-417A-9437-7E0B2E521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D6372-2A02-4145-80CA-76928634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D18CA-4A71-4984-A3A7-6A84E190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3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2026-6E67-455E-8AF3-8DFA1760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488C3-B5E0-4378-A414-A56E5E68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4C742-3D21-45A3-B50E-2817416C8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D7737-0E72-4EE0-9639-52EE6CB87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46422-55B2-42C1-956F-BFA338253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6719F-CD61-4758-B221-4E7FCDDC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19D2F-FC3B-465F-894C-0A7C9456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77070-3F72-494E-8E9D-A9BDB6DE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7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53C3-DC2B-4E70-B798-C924C26AD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26EF1A-0C14-43F2-9846-F6065117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72363-A128-4B41-AF4C-CB722C37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7D1E23-E854-4EBA-9A9A-0DABE752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1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D88B49-3C67-4D91-88CD-F37A094B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DE1046-82BA-4D29-8490-4F040AFC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BC6CE-2B4B-41C9-ACFE-40443CF6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4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478E-B5AB-4429-8098-FC72AE7AF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856D-D557-419D-9BDE-0E443D591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356F6-8F73-48CB-ADE5-556FEFA0F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6F949-9C93-4CF0-B283-EE95D63ED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188FE-8215-422D-9AE9-DE5FEE500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6D586-F914-4F60-A659-DCFCD8CE2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8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21E39-38D2-4A26-83DE-D8310D5ED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9E3DF4-3A9F-430F-89E1-6B225FEDB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E18E6-8322-49A6-95DB-077F86D52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64B96-F5C4-4115-807D-C4097718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20B0F-B390-443B-9004-B9C84730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CC299-07C1-4D91-8BB3-4E2AF719A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4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0BB56-C35D-4F99-8AB8-4BEAF7985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ACC69-796C-4573-98B1-04777312B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8B759-9202-4952-8607-8D6EA2F10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49D14-7058-432E-908F-9361C16CB23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1F91-69F6-49BA-8F92-C08056741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94C25-F292-4D76-94DD-F2F616E4A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7A39-CE04-4474-B417-9EF193CB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1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uturereadyedu.com/what-is-education-4-0-how-you-can-adapt-this-in-the-learning-environment/#Changes_in_Exam_Pattern_and_Assessment" TargetMode="External"/><Relationship Id="rId3" Type="http://schemas.openxmlformats.org/officeDocument/2006/relationships/hyperlink" Target="https://www.futurereadyedu.com/what-is-education-4-0-how-you-can-adapt-this-in-the-learning-environment/#Personalised_Learning" TargetMode="External"/><Relationship Id="rId7" Type="http://schemas.openxmlformats.org/officeDocument/2006/relationships/hyperlink" Target="https://www.futurereadyedu.com/what-is-education-4-0-how-you-can-adapt-this-in-the-learning-environment/#Data_Analysis" TargetMode="External"/><Relationship Id="rId2" Type="http://schemas.openxmlformats.org/officeDocument/2006/relationships/hyperlink" Target="https://www.futurereadyedu.com/what-is-education-4-0-how-you-can-adapt-this-in-the-learning-environment/#Accelerate_Remote_Lear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uturereadyedu.com/what-is-education-4-0-how-you-can-adapt-this-in-the-learning-environment/#Field-specific_Experience" TargetMode="External"/><Relationship Id="rId5" Type="http://schemas.openxmlformats.org/officeDocument/2006/relationships/hyperlink" Target="https://www.futurereadyedu.com/what-is-education-4-0-how-you-can-adapt-this-in-the-learning-environment/#Project-based_Learning" TargetMode="External"/><Relationship Id="rId4" Type="http://schemas.openxmlformats.org/officeDocument/2006/relationships/hyperlink" Target="https://www.futurereadyedu.com/what-is-education-4-0-how-you-can-adapt-this-in-the-learning-environment/#Choice_of_Education_Tool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947178-12C5-4D7A-92A5-D37B11A49E4A}"/>
              </a:ext>
            </a:extLst>
          </p:cNvPr>
          <p:cNvCxnSpPr/>
          <p:nvPr/>
        </p:nvCxnSpPr>
        <p:spPr>
          <a:xfrm>
            <a:off x="6634162" y="2047875"/>
            <a:ext cx="0" cy="4105275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5D7B24-2EA3-4001-A4F8-43D5C7E0B746}"/>
              </a:ext>
            </a:extLst>
          </p:cNvPr>
          <p:cNvCxnSpPr>
            <a:cxnSpLocks/>
          </p:cNvCxnSpPr>
          <p:nvPr/>
        </p:nvCxnSpPr>
        <p:spPr>
          <a:xfrm flipV="1">
            <a:off x="6660351" y="5623562"/>
            <a:ext cx="4726787" cy="9715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C0A87F-6E39-4C60-8D99-126B7FDC2EF2}"/>
              </a:ext>
            </a:extLst>
          </p:cNvPr>
          <p:cNvCxnSpPr>
            <a:cxnSpLocks/>
          </p:cNvCxnSpPr>
          <p:nvPr/>
        </p:nvCxnSpPr>
        <p:spPr>
          <a:xfrm>
            <a:off x="6096000" y="3732728"/>
            <a:ext cx="5620948" cy="820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4CF705-84FE-4AED-AD0F-7195CAA8AFCB}"/>
              </a:ext>
            </a:extLst>
          </p:cNvPr>
          <p:cNvCxnSpPr>
            <a:cxnSpLocks/>
          </p:cNvCxnSpPr>
          <p:nvPr/>
        </p:nvCxnSpPr>
        <p:spPr>
          <a:xfrm>
            <a:off x="9135069" y="1968039"/>
            <a:ext cx="85725" cy="43910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D980B3-7B08-40A6-9B93-3D844D1734B7}"/>
              </a:ext>
            </a:extLst>
          </p:cNvPr>
          <p:cNvSpPr txBox="1"/>
          <p:nvPr/>
        </p:nvSpPr>
        <p:spPr>
          <a:xfrm flipH="1">
            <a:off x="8177212" y="6206101"/>
            <a:ext cx="2581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Pembelajaran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8F6930-DFFC-4A5B-A8D5-D090FA362CCF}"/>
              </a:ext>
            </a:extLst>
          </p:cNvPr>
          <p:cNvSpPr txBox="1"/>
          <p:nvPr/>
        </p:nvSpPr>
        <p:spPr>
          <a:xfrm>
            <a:off x="4129695" y="3409771"/>
            <a:ext cx="1500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Pembelajar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64350A-EFB3-4FD0-97BF-04C69439B4FC}"/>
              </a:ext>
            </a:extLst>
          </p:cNvPr>
          <p:cNvSpPr txBox="1"/>
          <p:nvPr/>
        </p:nvSpPr>
        <p:spPr>
          <a:xfrm>
            <a:off x="2347911" y="4615934"/>
            <a:ext cx="115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5F786D-90C1-402F-BD51-A070EAE8AF0E}"/>
              </a:ext>
            </a:extLst>
          </p:cNvPr>
          <p:cNvSpPr txBox="1"/>
          <p:nvPr/>
        </p:nvSpPr>
        <p:spPr>
          <a:xfrm>
            <a:off x="5668562" y="4714461"/>
            <a:ext cx="115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langsung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DEBE28-03A9-4AB7-AF05-658FA50FB522}"/>
              </a:ext>
            </a:extLst>
          </p:cNvPr>
          <p:cNvSpPr txBox="1"/>
          <p:nvPr/>
        </p:nvSpPr>
        <p:spPr>
          <a:xfrm>
            <a:off x="7072309" y="5720716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langsung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65617D-685F-499D-AD5F-A390CAF64B79}"/>
              </a:ext>
            </a:extLst>
          </p:cNvPr>
          <p:cNvSpPr txBox="1"/>
          <p:nvPr/>
        </p:nvSpPr>
        <p:spPr>
          <a:xfrm>
            <a:off x="5082784" y="2811543"/>
            <a:ext cx="16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31EBD1-00EE-43DE-965B-83F07D7CD000}"/>
              </a:ext>
            </a:extLst>
          </p:cNvPr>
          <p:cNvSpPr txBox="1"/>
          <p:nvPr/>
        </p:nvSpPr>
        <p:spPr>
          <a:xfrm>
            <a:off x="9382124" y="5711191"/>
            <a:ext cx="247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032468C0-186F-4A3E-8898-88B2863141E8}"/>
              </a:ext>
            </a:extLst>
          </p:cNvPr>
          <p:cNvSpPr/>
          <p:nvPr/>
        </p:nvSpPr>
        <p:spPr>
          <a:xfrm>
            <a:off x="4148136" y="1002742"/>
            <a:ext cx="7134225" cy="1962687"/>
          </a:xfrm>
          <a:prstGeom prst="blockArc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Moon 23">
            <a:extLst>
              <a:ext uri="{FF2B5EF4-FFF2-40B4-BE49-F238E27FC236}">
                <a16:creationId xmlns:a16="http://schemas.microsoft.com/office/drawing/2014/main" id="{ED58863F-4240-4F8C-879E-5E20E425DC9A}"/>
              </a:ext>
            </a:extLst>
          </p:cNvPr>
          <p:cNvSpPr/>
          <p:nvPr/>
        </p:nvSpPr>
        <p:spPr>
          <a:xfrm>
            <a:off x="3443292" y="2014537"/>
            <a:ext cx="1033461" cy="5114925"/>
          </a:xfrm>
          <a:prstGeom prst="moon">
            <a:avLst>
              <a:gd name="adj" fmla="val 370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B954A5-A281-4933-ACF1-FFA273B7AC9B}"/>
              </a:ext>
            </a:extLst>
          </p:cNvPr>
          <p:cNvSpPr txBox="1"/>
          <p:nvPr/>
        </p:nvSpPr>
        <p:spPr>
          <a:xfrm>
            <a:off x="7400925" y="3911915"/>
            <a:ext cx="1010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PBM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B70AC9-E650-4221-BE0A-7B20D98F4080}"/>
              </a:ext>
            </a:extLst>
          </p:cNvPr>
          <p:cNvSpPr txBox="1"/>
          <p:nvPr/>
        </p:nvSpPr>
        <p:spPr>
          <a:xfrm>
            <a:off x="6981838" y="4307744"/>
            <a:ext cx="102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Guru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998EB7-CB85-434A-ABD3-0D187FC77634}"/>
              </a:ext>
            </a:extLst>
          </p:cNvPr>
          <p:cNvSpPr txBox="1"/>
          <p:nvPr/>
        </p:nvSpPr>
        <p:spPr>
          <a:xfrm>
            <a:off x="6981838" y="2219325"/>
            <a:ext cx="103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Supervisi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B65477-488B-4FC8-9FEF-B6F22A3A18DD}"/>
              </a:ext>
            </a:extLst>
          </p:cNvPr>
          <p:cNvSpPr txBox="1"/>
          <p:nvPr/>
        </p:nvSpPr>
        <p:spPr>
          <a:xfrm>
            <a:off x="9467849" y="2124075"/>
            <a:ext cx="1306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Manajemen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FD72D47-AA76-416A-9863-9165DB64B370}"/>
              </a:ext>
            </a:extLst>
          </p:cNvPr>
          <p:cNvSpPr txBox="1"/>
          <p:nvPr/>
        </p:nvSpPr>
        <p:spPr>
          <a:xfrm>
            <a:off x="9467849" y="3947668"/>
            <a:ext cx="130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Konseling</a:t>
            </a:r>
            <a:r>
              <a:rPr lang="en-US" dirty="0"/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1CFCDE3-A8C4-4D9D-B8B7-F830DC117604}"/>
              </a:ext>
            </a:extLst>
          </p:cNvPr>
          <p:cNvSpPr txBox="1"/>
          <p:nvPr/>
        </p:nvSpPr>
        <p:spPr>
          <a:xfrm flipH="1">
            <a:off x="130524" y="400165"/>
            <a:ext cx="329327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Lingkungan</a:t>
            </a:r>
            <a:r>
              <a:rPr lang="en-US" sz="2800" dirty="0"/>
              <a:t>:</a:t>
            </a:r>
          </a:p>
          <a:p>
            <a:pPr lvl="1"/>
            <a:r>
              <a:rPr lang="en-US" dirty="0"/>
              <a:t>ILMU</a:t>
            </a:r>
          </a:p>
          <a:p>
            <a:pPr lvl="1"/>
            <a:r>
              <a:rPr lang="en-US" dirty="0"/>
              <a:t>TEKNOLOGI</a:t>
            </a:r>
          </a:p>
          <a:p>
            <a:pPr lvl="2"/>
            <a:r>
              <a:rPr lang="en-US" dirty="0" err="1"/>
              <a:t>Industri</a:t>
            </a:r>
            <a:r>
              <a:rPr lang="en-US" dirty="0"/>
              <a:t> 4.0</a:t>
            </a:r>
          </a:p>
          <a:p>
            <a:pPr lvl="3"/>
            <a:r>
              <a:rPr lang="en-US" dirty="0"/>
              <a:t>Digital</a:t>
            </a:r>
          </a:p>
          <a:p>
            <a:pPr lvl="3"/>
            <a:r>
              <a:rPr lang="en-US" dirty="0" err="1"/>
              <a:t>Robotik</a:t>
            </a:r>
            <a:endParaRPr lang="en-US" dirty="0"/>
          </a:p>
          <a:p>
            <a:pPr lvl="3"/>
            <a:r>
              <a:rPr lang="en-US" dirty="0" err="1"/>
              <a:t>Iot</a:t>
            </a:r>
            <a:endParaRPr lang="en-US" dirty="0"/>
          </a:p>
          <a:p>
            <a:pPr lvl="3"/>
            <a:r>
              <a:rPr lang="en-US" dirty="0"/>
              <a:t>Big data</a:t>
            </a:r>
          </a:p>
          <a:p>
            <a:pPr lvl="2"/>
            <a:r>
              <a:rPr lang="en-US" dirty="0" err="1"/>
              <a:t>Informasi</a:t>
            </a:r>
            <a:endParaRPr lang="en-US" dirty="0"/>
          </a:p>
          <a:p>
            <a:pPr lvl="2"/>
            <a:r>
              <a:rPr lang="en-US" dirty="0"/>
              <a:t>Kesehatan</a:t>
            </a:r>
          </a:p>
          <a:p>
            <a:pPr lvl="2"/>
            <a:r>
              <a:rPr lang="en-US" dirty="0" err="1"/>
              <a:t>Transportasi</a:t>
            </a:r>
            <a:endParaRPr lang="en-US" dirty="0"/>
          </a:p>
          <a:p>
            <a:pPr lvl="1"/>
            <a:r>
              <a:rPr lang="en-US" dirty="0"/>
              <a:t>JARINGAN /KONEKSIVISITAS</a:t>
            </a:r>
          </a:p>
          <a:p>
            <a:pPr lvl="1"/>
            <a:r>
              <a:rPr lang="en-US" dirty="0"/>
              <a:t>DUNIA KERJA</a:t>
            </a:r>
          </a:p>
          <a:p>
            <a:pPr lvl="1"/>
            <a:r>
              <a:rPr lang="en-US" dirty="0"/>
              <a:t>EKONOMI, POLITIK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74FBE3D-B323-4DAE-BD0B-BF549AA57E9B}"/>
              </a:ext>
            </a:extLst>
          </p:cNvPr>
          <p:cNvCxnSpPr>
            <a:cxnSpLocks/>
          </p:cNvCxnSpPr>
          <p:nvPr/>
        </p:nvCxnSpPr>
        <p:spPr>
          <a:xfrm>
            <a:off x="2238373" y="514465"/>
            <a:ext cx="9043988" cy="1856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AFE6D06-CCC6-4206-968B-F78972498661}"/>
              </a:ext>
            </a:extLst>
          </p:cNvPr>
          <p:cNvCxnSpPr/>
          <p:nvPr/>
        </p:nvCxnSpPr>
        <p:spPr>
          <a:xfrm flipV="1">
            <a:off x="652462" y="4943392"/>
            <a:ext cx="10887075" cy="1233756"/>
          </a:xfrm>
          <a:prstGeom prst="line">
            <a:avLst/>
          </a:prstGeom>
          <a:ln w="15875">
            <a:solidFill>
              <a:schemeClr val="accent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03C3E62-A810-4DE0-8DAC-85C3A87E8E96}"/>
              </a:ext>
            </a:extLst>
          </p:cNvPr>
          <p:cNvSpPr txBox="1"/>
          <p:nvPr/>
        </p:nvSpPr>
        <p:spPr>
          <a:xfrm>
            <a:off x="7360058" y="4569780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(2)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C8DD16F-9762-469D-B434-94BEF84BB016}"/>
              </a:ext>
            </a:extLst>
          </p:cNvPr>
          <p:cNvSpPr txBox="1"/>
          <p:nvPr/>
        </p:nvSpPr>
        <p:spPr>
          <a:xfrm>
            <a:off x="9734159" y="4656742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(3)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F1CCD9E-9E8C-4FC6-9055-0FA3BFEF61E4}"/>
              </a:ext>
            </a:extLst>
          </p:cNvPr>
          <p:cNvSpPr txBox="1"/>
          <p:nvPr/>
        </p:nvSpPr>
        <p:spPr>
          <a:xfrm>
            <a:off x="7419584" y="2684265"/>
            <a:ext cx="6415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(5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CE1976-2E04-42A6-B913-CA3B4DFDC15C}"/>
              </a:ext>
            </a:extLst>
          </p:cNvPr>
          <p:cNvSpPr txBox="1"/>
          <p:nvPr/>
        </p:nvSpPr>
        <p:spPr>
          <a:xfrm>
            <a:off x="9742205" y="2636790"/>
            <a:ext cx="11097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(4)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C46C83E-65A8-476E-AE09-B1DDD0FF95BB}"/>
              </a:ext>
            </a:extLst>
          </p:cNvPr>
          <p:cNvSpPr txBox="1"/>
          <p:nvPr/>
        </p:nvSpPr>
        <p:spPr>
          <a:xfrm>
            <a:off x="333376" y="1773554"/>
            <a:ext cx="7992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73682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2BE76-D737-47BF-9A03-22E0B2E2E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599"/>
            <a:ext cx="10515600" cy="3662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err="1">
                <a:solidFill>
                  <a:schemeClr val="accent5">
                    <a:lumMod val="75000"/>
                  </a:schemeClr>
                </a:solidFill>
              </a:rPr>
              <a:t>Terimakasih</a:t>
            </a:r>
            <a:endParaRPr lang="en-US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3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7AAD-2A61-461F-AFE8-EB1429DB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(1) </a:t>
            </a:r>
            <a:r>
              <a:rPr lang="en-US" dirty="0" err="1">
                <a:solidFill>
                  <a:srgbClr val="FF0000"/>
                </a:solidFill>
              </a:rPr>
              <a:t>Lingkungan</a:t>
            </a:r>
            <a:r>
              <a:rPr lang="en-US" dirty="0">
                <a:solidFill>
                  <a:srgbClr val="FF0000"/>
                </a:solidFill>
              </a:rPr>
              <a:t> dan </a:t>
            </a:r>
            <a:r>
              <a:rPr lang="en-US" dirty="0" err="1">
                <a:solidFill>
                  <a:srgbClr val="FF0000"/>
                </a:solidFill>
              </a:rPr>
              <a:t>Sistem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F9A08-DF05-421F-AC34-5288190C8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Indonesia dan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Kebangsaan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dan </a:t>
            </a:r>
            <a:r>
              <a:rPr lang="en-US" dirty="0" err="1"/>
              <a:t>Teknologi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Kesejahteraan</a:t>
            </a:r>
            <a:r>
              <a:rPr lang="en-US" dirty="0"/>
              <a:t>  dan </a:t>
            </a:r>
            <a:r>
              <a:rPr lang="en-US" dirty="0" err="1"/>
              <a:t>Pemerataan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Pendidikan dan Kesehatan</a:t>
            </a:r>
          </a:p>
          <a:p>
            <a:pPr marL="0" indent="0">
              <a:buNone/>
            </a:pPr>
            <a:r>
              <a:rPr lang="en-US" dirty="0" err="1"/>
              <a:t>Dinamika</a:t>
            </a:r>
            <a:r>
              <a:rPr lang="en-US" dirty="0"/>
              <a:t> Dunia </a:t>
            </a:r>
            <a:r>
              <a:rPr lang="en-US" dirty="0" err="1"/>
              <a:t>Kerja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Bahasa </a:t>
            </a:r>
            <a:r>
              <a:rPr lang="en-US" dirty="0" err="1"/>
              <a:t>Inggris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dan </a:t>
            </a:r>
            <a:r>
              <a:rPr lang="en-US" dirty="0" err="1"/>
              <a:t>Internasional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2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1B64-F54F-40B7-81AF-1075C03F6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(2) Guru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2612B-132C-4A63-A1D6-96BDE4A0D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Perubahan</a:t>
            </a:r>
            <a:r>
              <a:rPr lang="en-US" dirty="0"/>
              <a:t> dan </a:t>
            </a:r>
            <a:r>
              <a:rPr lang="en-US" dirty="0" err="1"/>
              <a:t>Transformasi</a:t>
            </a:r>
            <a:r>
              <a:rPr lang="en-US" dirty="0"/>
              <a:t> Peran Guru</a:t>
            </a:r>
          </a:p>
          <a:p>
            <a:r>
              <a:rPr lang="en-US" dirty="0" err="1"/>
              <a:t>Paedagogy</a:t>
            </a:r>
            <a:endParaRPr lang="en-US" dirty="0"/>
          </a:p>
          <a:p>
            <a:r>
              <a:rPr lang="en-US" dirty="0" err="1"/>
              <a:t>Pendekatan</a:t>
            </a:r>
            <a:r>
              <a:rPr lang="en-US" dirty="0"/>
              <a:t>  </a:t>
            </a:r>
            <a:r>
              <a:rPr lang="en-US" dirty="0" err="1"/>
              <a:t>Pembelajaran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student-centered learning</a:t>
            </a:r>
          </a:p>
          <a:p>
            <a:pPr lvl="1"/>
            <a:r>
              <a:rPr lang="en-US" dirty="0"/>
              <a:t>Collaborative </a:t>
            </a:r>
            <a:r>
              <a:rPr lang="en-US" dirty="0" err="1"/>
              <a:t>leatning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Meaningful learning, </a:t>
            </a:r>
          </a:p>
          <a:p>
            <a:pPr lvl="1"/>
            <a:r>
              <a:rPr lang="en-US" dirty="0"/>
              <a:t>Integrated with the community</a:t>
            </a:r>
          </a:p>
          <a:p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Ilmu</a:t>
            </a:r>
            <a:endParaRPr lang="en-US" dirty="0"/>
          </a:p>
          <a:p>
            <a:r>
              <a:rPr lang="en-US" dirty="0" err="1"/>
              <a:t>Profesionalisme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0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5A60-5194-4724-86A1-C8CB1485F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(3) </a:t>
            </a:r>
            <a:r>
              <a:rPr lang="en-US" dirty="0" err="1">
                <a:solidFill>
                  <a:srgbClr val="FF0000"/>
                </a:solidFill>
              </a:rPr>
              <a:t>Konseling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19D64-52C7-4C79-A865-781A6013C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On-line counseling</a:t>
            </a:r>
          </a:p>
          <a:p>
            <a:r>
              <a:rPr lang="en-US" dirty="0"/>
              <a:t>Stress Management</a:t>
            </a:r>
          </a:p>
          <a:p>
            <a:r>
              <a:rPr lang="en-US" dirty="0"/>
              <a:t>Off-school learning</a:t>
            </a:r>
          </a:p>
          <a:p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endParaRPr lang="en-US" dirty="0"/>
          </a:p>
          <a:p>
            <a:r>
              <a:rPr lang="en-US" dirty="0" err="1"/>
              <a:t>Demokrasi</a:t>
            </a:r>
            <a:r>
              <a:rPr lang="en-US" dirty="0"/>
              <a:t> dan </a:t>
            </a:r>
            <a:r>
              <a:rPr lang="en-US" dirty="0" err="1"/>
              <a:t>Kolaborasi</a:t>
            </a:r>
            <a:endParaRPr lang="en-US" dirty="0"/>
          </a:p>
          <a:p>
            <a:r>
              <a:rPr lang="en-US" dirty="0" err="1"/>
              <a:t>Toleransi</a:t>
            </a:r>
            <a:r>
              <a:rPr lang="en-US" dirty="0"/>
              <a:t> dan Human Understanding																																																																															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4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97301-C607-4FC2-BBFF-AD66029F1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(4)</a:t>
            </a:r>
            <a:r>
              <a:rPr lang="en-US" dirty="0" err="1">
                <a:solidFill>
                  <a:srgbClr val="FF0000"/>
                </a:solidFill>
              </a:rPr>
              <a:t>Kebijakan</a:t>
            </a:r>
            <a:r>
              <a:rPr lang="en-US" dirty="0">
                <a:solidFill>
                  <a:srgbClr val="FF0000"/>
                </a:solidFill>
              </a:rPr>
              <a:t> dan </a:t>
            </a:r>
            <a:r>
              <a:rPr lang="en-US" dirty="0" err="1">
                <a:solidFill>
                  <a:srgbClr val="FF0000"/>
                </a:solidFill>
              </a:rPr>
              <a:t>Manajemen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E69B4-DAB3-46A4-92EE-228C80CDC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Fisafat</a:t>
            </a:r>
            <a:r>
              <a:rPr lang="en-US" dirty="0"/>
              <a:t> Pancasila</a:t>
            </a:r>
          </a:p>
          <a:p>
            <a:r>
              <a:rPr lang="en-US" dirty="0" err="1"/>
              <a:t>Keragaman</a:t>
            </a:r>
            <a:r>
              <a:rPr lang="en-US" dirty="0"/>
              <a:t>, </a:t>
            </a:r>
            <a:r>
              <a:rPr lang="en-US" dirty="0" err="1"/>
              <a:t>Kesatuan</a:t>
            </a:r>
            <a:r>
              <a:rPr lang="en-US" dirty="0"/>
              <a:t>, </a:t>
            </a:r>
            <a:r>
              <a:rPr lang="en-US" dirty="0" err="1"/>
              <a:t>Kesenjangan</a:t>
            </a:r>
            <a:r>
              <a:rPr lang="en-US" dirty="0"/>
              <a:t> dan </a:t>
            </a:r>
            <a:r>
              <a:rPr lang="en-US" dirty="0" err="1"/>
              <a:t>Pemerataan</a:t>
            </a:r>
            <a:endParaRPr lang="en-US" dirty="0"/>
          </a:p>
          <a:p>
            <a:r>
              <a:rPr lang="en-US" dirty="0" err="1"/>
              <a:t>Politik</a:t>
            </a:r>
            <a:r>
              <a:rPr lang="en-US" dirty="0"/>
              <a:t>  dan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Pendidikan  Indonesia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43A40"/>
                </a:solidFill>
                <a:effectLst/>
                <a:latin typeface="Trade Gothic LT W01 Light"/>
              </a:rPr>
              <a:t>Innovation Leadership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43A40"/>
                </a:solidFill>
                <a:effectLst/>
                <a:latin typeface="Trade Gothic LT W01 Light"/>
              </a:rPr>
              <a:t>Executing Breakthrough and Disruptive Innovation</a:t>
            </a:r>
          </a:p>
          <a:p>
            <a:r>
              <a:rPr lang="en-US" b="0" i="0" dirty="0">
                <a:solidFill>
                  <a:srgbClr val="343A40"/>
                </a:solidFill>
                <a:effectLst/>
                <a:latin typeface="Trade Gothic LT W01 Light"/>
              </a:rPr>
              <a:t>Negotiations and Decision Making</a:t>
            </a:r>
          </a:p>
          <a:p>
            <a:r>
              <a:rPr lang="en-US" b="0" i="0" dirty="0">
                <a:solidFill>
                  <a:srgbClr val="343A40"/>
                </a:solidFill>
                <a:effectLst/>
                <a:latin typeface="Trade Gothic LT W01 Light"/>
              </a:rPr>
              <a:t>Artificial Intelligence and New Analytical Methods</a:t>
            </a:r>
          </a:p>
          <a:p>
            <a:r>
              <a:rPr lang="en-US" b="0" i="0" dirty="0">
                <a:solidFill>
                  <a:srgbClr val="343A40"/>
                </a:solidFill>
                <a:effectLst/>
                <a:latin typeface="Trade Gothic LT W01 Light"/>
              </a:rPr>
              <a:t>The 21st Century Leadership Challenge</a:t>
            </a:r>
          </a:p>
          <a:p>
            <a:endParaRPr lang="en-US" b="0" i="0" dirty="0">
              <a:solidFill>
                <a:srgbClr val="343A40"/>
              </a:solidFill>
              <a:effectLst/>
              <a:latin typeface="Trade Gothic LT W01 Light"/>
            </a:endParaRPr>
          </a:p>
          <a:p>
            <a:endParaRPr lang="en-US" b="0" i="0" dirty="0">
              <a:solidFill>
                <a:srgbClr val="343A40"/>
              </a:solidFill>
              <a:effectLst/>
              <a:latin typeface="Trade Gothic LT W01 Light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43A40"/>
              </a:solidFill>
              <a:effectLst/>
              <a:latin typeface="Trade Gothic LT W01 Ligh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3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AC62-55D3-4B67-A3AB-25F69D0D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(5) </a:t>
            </a:r>
            <a:r>
              <a:rPr lang="en-US" dirty="0" err="1">
                <a:solidFill>
                  <a:srgbClr val="FF0000"/>
                </a:solidFill>
              </a:rPr>
              <a:t>Supervisi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CB2B6-19E0-472C-BBDE-A62D7F242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Hukum dan </a:t>
            </a:r>
            <a:r>
              <a:rPr lang="en-US" dirty="0" err="1"/>
              <a:t>Perundangan</a:t>
            </a:r>
            <a:r>
              <a:rPr lang="en-US" dirty="0"/>
              <a:t> </a:t>
            </a:r>
            <a:r>
              <a:rPr lang="en-US" dirty="0" err="1"/>
              <a:t>Perburuhan</a:t>
            </a:r>
            <a:r>
              <a:rPr lang="en-US" dirty="0"/>
              <a:t> dan </a:t>
            </a:r>
            <a:r>
              <a:rPr lang="en-US" dirty="0" err="1"/>
              <a:t>Profesi</a:t>
            </a:r>
            <a:r>
              <a:rPr lang="en-US" dirty="0"/>
              <a:t> Guru</a:t>
            </a:r>
          </a:p>
          <a:p>
            <a:r>
              <a:rPr lang="en-US" dirty="0" err="1"/>
              <a:t>Profesionalisme</a:t>
            </a:r>
            <a:r>
              <a:rPr lang="en-US" dirty="0"/>
              <a:t> : </a:t>
            </a:r>
            <a:r>
              <a:rPr lang="en-US" dirty="0" err="1"/>
              <a:t>kriteria</a:t>
            </a:r>
            <a:r>
              <a:rPr lang="en-US" dirty="0"/>
              <a:t> dan strategi </a:t>
            </a:r>
            <a:r>
              <a:rPr lang="en-US" dirty="0" err="1"/>
              <a:t>Pembinaanya</a:t>
            </a:r>
            <a:r>
              <a:rPr lang="en-US" dirty="0"/>
              <a:t> </a:t>
            </a:r>
          </a:p>
          <a:p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kolaborasi</a:t>
            </a:r>
            <a:r>
              <a:rPr lang="en-US" dirty="0"/>
              <a:t>, </a:t>
            </a:r>
            <a:r>
              <a:rPr lang="en-US" dirty="0" err="1"/>
              <a:t>Implementasi</a:t>
            </a:r>
            <a:r>
              <a:rPr lang="en-US" dirty="0"/>
              <a:t> dan </a:t>
            </a:r>
            <a:r>
              <a:rPr lang="en-US" dirty="0" err="1"/>
              <a:t>sanksi</a:t>
            </a:r>
            <a:endParaRPr lang="en-US" dirty="0"/>
          </a:p>
          <a:p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dan blended learning</a:t>
            </a:r>
          </a:p>
          <a:p>
            <a:r>
              <a:rPr lang="en-US" dirty="0"/>
              <a:t>On-line supervision dan </a:t>
            </a:r>
            <a:r>
              <a:rPr lang="en-US" dirty="0" err="1"/>
              <a:t>Teknologi</a:t>
            </a:r>
            <a:r>
              <a:rPr lang="en-US" dirty="0"/>
              <a:t> IOT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2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863A-412C-4A1C-9FFF-150514F5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Catatan</a:t>
            </a:r>
            <a:r>
              <a:rPr lang="en-US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18EBA-D0E1-4725-B4FE-9CAB1CCED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roboto" panose="020B0604020202020204" pitchFamily="2" charset="0"/>
              </a:rPr>
              <a:t>Industry 4.0 will not only affect industries but consequently will transform the way jobs and education will be seen. This will result in the evolution of education 4.0.</a:t>
            </a:r>
          </a:p>
          <a:p>
            <a:pPr lvl="1"/>
            <a:r>
              <a:rPr lang="en-US" u="none" strike="noStrike" dirty="0">
                <a:solidFill>
                  <a:srgbClr val="444444"/>
                </a:solidFill>
                <a:effectLst/>
                <a:hlinkClick r:id="rId2" tooltip="Accelerate Remote Learning"/>
              </a:rPr>
              <a:t>Accelerate Remote Learning</a:t>
            </a:r>
            <a:endParaRPr lang="en-US" dirty="0">
              <a:effectLst/>
            </a:endParaRPr>
          </a:p>
          <a:p>
            <a:pPr lvl="1"/>
            <a:r>
              <a:rPr lang="en-US" u="sng" dirty="0" err="1">
                <a:solidFill>
                  <a:srgbClr val="444444"/>
                </a:solidFill>
                <a:effectLst/>
                <a:hlinkClick r:id="rId3" tooltip="Personalised Learning"/>
              </a:rPr>
              <a:t>Personalised</a:t>
            </a:r>
            <a:r>
              <a:rPr lang="en-US" u="sng" dirty="0">
                <a:solidFill>
                  <a:srgbClr val="444444"/>
                </a:solidFill>
                <a:effectLst/>
                <a:hlinkClick r:id="rId3" tooltip="Personalised Learning"/>
              </a:rPr>
              <a:t> Learning</a:t>
            </a:r>
            <a:r>
              <a:rPr lang="en-US" b="0" i="0" dirty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>
              <a:effectLst/>
            </a:endParaRPr>
          </a:p>
          <a:p>
            <a:pPr lvl="1"/>
            <a:r>
              <a:rPr lang="en-US" u="none" strike="noStrike" dirty="0">
                <a:solidFill>
                  <a:srgbClr val="444444"/>
                </a:solidFill>
                <a:effectLst/>
                <a:hlinkClick r:id="rId4" tooltip="Choice of Education Tools"/>
              </a:rPr>
              <a:t>Choice of Education Tools</a:t>
            </a:r>
            <a:r>
              <a:rPr lang="en-US" b="0" i="0" dirty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u="none" strike="noStrike" dirty="0">
                <a:solidFill>
                  <a:srgbClr val="444444"/>
                </a:solidFill>
                <a:effectLst/>
                <a:hlinkClick r:id="rId5" tooltip="Project-based Learning"/>
              </a:rPr>
              <a:t>Project-based Learning</a:t>
            </a:r>
            <a:endParaRPr lang="en-US" dirty="0">
              <a:effectLst/>
            </a:endParaRPr>
          </a:p>
          <a:p>
            <a:pPr lvl="1"/>
            <a:r>
              <a:rPr lang="en-US" u="none" strike="noStrike" dirty="0">
                <a:solidFill>
                  <a:srgbClr val="444444"/>
                </a:solidFill>
                <a:effectLst/>
                <a:hlinkClick r:id="rId6" tooltip="Field-specific Experience"/>
              </a:rPr>
              <a:t>Field-specific Experience</a:t>
            </a:r>
            <a:endParaRPr lang="en-US" dirty="0">
              <a:effectLst/>
            </a:endParaRPr>
          </a:p>
          <a:p>
            <a:pPr lvl="1"/>
            <a:r>
              <a:rPr lang="en-US" u="none" strike="noStrike" dirty="0">
                <a:solidFill>
                  <a:srgbClr val="444444"/>
                </a:solidFill>
                <a:effectLst/>
                <a:hlinkClick r:id="rId7" tooltip="Data Analysis"/>
              </a:rPr>
              <a:t>Data Analysis</a:t>
            </a:r>
            <a:endParaRPr lang="en-US" dirty="0">
              <a:effectLst/>
            </a:endParaRPr>
          </a:p>
          <a:p>
            <a:pPr lvl="1"/>
            <a:r>
              <a:rPr lang="en-US" u="none" strike="noStrike" dirty="0">
                <a:solidFill>
                  <a:srgbClr val="444444"/>
                </a:solidFill>
                <a:effectLst/>
                <a:hlinkClick r:id="rId8" tooltip="Changes in Exam Pattern and Assessment"/>
              </a:rPr>
              <a:t>Changes in Exam Pattern and Assessment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4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A1F9-0F8E-40B8-8F21-20A9957A4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Catatan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05E77-048A-46C3-BDC0-68874C132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1D1D1B"/>
                </a:solidFill>
                <a:effectLst/>
                <a:latin typeface="Red Hat Text"/>
              </a:rPr>
              <a:t>Students now had their own access to information, the option to learn </a:t>
            </a:r>
            <a:r>
              <a:rPr lang="en-US" b="0" i="0" dirty="0" err="1">
                <a:solidFill>
                  <a:srgbClr val="1D1D1B"/>
                </a:solidFill>
                <a:effectLst/>
                <a:latin typeface="Red Hat Text"/>
              </a:rPr>
              <a:t>irtually</a:t>
            </a:r>
            <a:r>
              <a:rPr lang="en-US" b="0" i="0" dirty="0">
                <a:solidFill>
                  <a:srgbClr val="1D1D1B"/>
                </a:solidFill>
                <a:effectLst/>
                <a:latin typeface="Red Hat Text"/>
              </a:rPr>
              <a:t>, and platforms to easily connect with faculty and other students. 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1D1D1B"/>
                </a:solidFill>
                <a:effectLst/>
                <a:latin typeface="Red Hat Text"/>
              </a:rPr>
              <a:t>Education was no longer centered upon a back and forth between students and teachers, but instead took on a more networked approach, with students having their own direct connection to a variety of different information sources. 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i="0" dirty="0">
                <a:solidFill>
                  <a:srgbClr val="1D1D1B"/>
                </a:solidFill>
                <a:effectLst/>
                <a:latin typeface="Red Hat Text"/>
              </a:rPr>
              <a:t>his industrial revolution focuses on smart technology, artificial intelligence, and robotics; all of which now impact our everyday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1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FA7AA-808E-4594-AE20-4B4868F5D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Catatan</a:t>
            </a:r>
            <a:r>
              <a:rPr lang="en-US" dirty="0"/>
              <a:t>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FE452-38E9-4C58-B33B-31BF33208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0" i="0" dirty="0">
                <a:solidFill>
                  <a:srgbClr val="1D1D1B"/>
                </a:solidFill>
                <a:effectLst/>
                <a:latin typeface="Red Hat Text"/>
              </a:rPr>
              <a:t>Cyber-physical systems are steadily becoming more integrated into various industries, inevitably affecting </a:t>
            </a:r>
            <a:r>
              <a:rPr lang="en-US" b="0" i="0" dirty="0" err="1">
                <a:solidFill>
                  <a:srgbClr val="1D1D1B"/>
                </a:solidFill>
                <a:effectLst/>
                <a:latin typeface="Red Hat Text"/>
              </a:rPr>
              <a:t>theskills</a:t>
            </a:r>
            <a:r>
              <a:rPr lang="en-US" b="0" i="0" dirty="0">
                <a:solidFill>
                  <a:srgbClr val="1D1D1B"/>
                </a:solidFill>
                <a:effectLst/>
                <a:latin typeface="Red Hat Text"/>
              </a:rPr>
              <a:t> requirements for employees. 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i="0" dirty="0">
                <a:solidFill>
                  <a:srgbClr val="1D1D1B"/>
                </a:solidFill>
                <a:effectLst/>
                <a:latin typeface="Red Hat Text"/>
              </a:rPr>
              <a:t>The fourth industrial revolution will also impact the soft skills that students will need in the future. </a:t>
            </a:r>
            <a:endParaRPr lang="en-US" dirty="0">
              <a:solidFill>
                <a:srgbClr val="1D1D1B"/>
              </a:solidFill>
              <a:latin typeface="Red Hat Text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1D1D1B"/>
                </a:solidFill>
                <a:effectLst/>
                <a:latin typeface="Red Hat Text"/>
              </a:rPr>
              <a:t>Some of the soft skills they claim will soon become indispensable include complex problem solving, social skills, and process skills. 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0" i="0" dirty="0">
                <a:solidFill>
                  <a:srgbClr val="1D1D1B"/>
                </a:solidFill>
                <a:effectLst/>
                <a:latin typeface="Red Hat Text"/>
              </a:rPr>
              <a:t>Technology also allows us to be constantly connected, and as a result, job roles are steadily becoming more flexible and adaptable.  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1D1D1B"/>
                </a:solidFill>
                <a:effectLst/>
                <a:latin typeface="Red Hat Text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2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533</Words>
  <Application>Microsoft Office PowerPoint</Application>
  <PresentationFormat>Layar Lebar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6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Red Hat Text</vt:lpstr>
      <vt:lpstr>roboto</vt:lpstr>
      <vt:lpstr>Trade Gothic LT W01 Light</vt:lpstr>
      <vt:lpstr>Office Theme</vt:lpstr>
      <vt:lpstr>Presentasi PowerPoint</vt:lpstr>
      <vt:lpstr>(1) Lingkungan dan Sistem</vt:lpstr>
      <vt:lpstr>(2) Guru</vt:lpstr>
      <vt:lpstr>(3) Konseling</vt:lpstr>
      <vt:lpstr>(4)Kebijakan dan Manajemen</vt:lpstr>
      <vt:lpstr>(5) Supervisi</vt:lpstr>
      <vt:lpstr>Catatan (1)</vt:lpstr>
      <vt:lpstr>Catatan (2)</vt:lpstr>
      <vt:lpstr>Catatan (3)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Sutjipto</dc:creator>
  <cp:lastModifiedBy>Fakultas Ilmu pendidikan</cp:lastModifiedBy>
  <cp:revision>22</cp:revision>
  <dcterms:created xsi:type="dcterms:W3CDTF">2021-05-06T14:12:35Z</dcterms:created>
  <dcterms:modified xsi:type="dcterms:W3CDTF">2021-05-09T05:16:29Z</dcterms:modified>
</cp:coreProperties>
</file>