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17"/>
  </p:notesMasterIdLst>
  <p:handoutMasterIdLst>
    <p:handoutMasterId r:id="rId18"/>
  </p:handoutMasterIdLst>
  <p:sldIdLst>
    <p:sldId id="256" r:id="rId2"/>
    <p:sldId id="597" r:id="rId3"/>
    <p:sldId id="569" r:id="rId4"/>
    <p:sldId id="587" r:id="rId5"/>
    <p:sldId id="588" r:id="rId6"/>
    <p:sldId id="589" r:id="rId7"/>
    <p:sldId id="590" r:id="rId8"/>
    <p:sldId id="591" r:id="rId9"/>
    <p:sldId id="592" r:id="rId10"/>
    <p:sldId id="595" r:id="rId11"/>
    <p:sldId id="599" r:id="rId12"/>
    <p:sldId id="598" r:id="rId13"/>
    <p:sldId id="600" r:id="rId14"/>
    <p:sldId id="601" r:id="rId15"/>
    <p:sldId id="602" r:id="rId16"/>
  </p:sldIdLst>
  <p:sldSz cx="9144000" cy="6858000" type="screen4x3"/>
  <p:notesSz cx="6853238" cy="9871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CD2215"/>
    <a:srgbClr val="FFFFFF"/>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7"/>
    <p:restoredTop sz="92909"/>
  </p:normalViewPr>
  <p:slideViewPr>
    <p:cSldViewPr>
      <p:cViewPr varScale="1">
        <p:scale>
          <a:sx n="105" d="100"/>
          <a:sy n="105" d="100"/>
        </p:scale>
        <p:origin x="203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9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5266" name="Rectangle 2"/>
          <p:cNvSpPr>
            <a:spLocks noGrp="1" noChangeArrowheads="1"/>
          </p:cNvSpPr>
          <p:nvPr>
            <p:ph type="hdr" sz="quarter"/>
          </p:nvPr>
        </p:nvSpPr>
        <p:spPr bwMode="auto">
          <a:xfrm>
            <a:off x="0" y="0"/>
            <a:ext cx="29702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95267" name="Rectangle 3"/>
          <p:cNvSpPr>
            <a:spLocks noGrp="1" noChangeArrowheads="1"/>
          </p:cNvSpPr>
          <p:nvPr>
            <p:ph type="dt" sz="quarter" idx="1"/>
          </p:nvPr>
        </p:nvSpPr>
        <p:spPr bwMode="auto">
          <a:xfrm>
            <a:off x="3881438" y="0"/>
            <a:ext cx="29702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95268" name="Rectangle 4"/>
          <p:cNvSpPr>
            <a:spLocks noGrp="1" noChangeArrowheads="1"/>
          </p:cNvSpPr>
          <p:nvPr>
            <p:ph type="ftr" sz="quarter" idx="2"/>
          </p:nvPr>
        </p:nvSpPr>
        <p:spPr bwMode="auto">
          <a:xfrm>
            <a:off x="0" y="9375775"/>
            <a:ext cx="29702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95269" name="Rectangle 5"/>
          <p:cNvSpPr>
            <a:spLocks noGrp="1" noChangeArrowheads="1"/>
          </p:cNvSpPr>
          <p:nvPr>
            <p:ph type="sldNum" sz="quarter" idx="3"/>
          </p:nvPr>
        </p:nvSpPr>
        <p:spPr bwMode="auto">
          <a:xfrm>
            <a:off x="3881438" y="9375775"/>
            <a:ext cx="2970212"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0932165-E728-46E1-9066-FC316A8F37C7}"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213" cy="493713"/>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1438" y="0"/>
            <a:ext cx="2970212" cy="493713"/>
          </a:xfrm>
          <a:prstGeom prst="rect">
            <a:avLst/>
          </a:prstGeom>
        </p:spPr>
        <p:txBody>
          <a:bodyPr vert="horz" lIns="91440" tIns="45720" rIns="91440" bIns="45720" rtlCol="0"/>
          <a:lstStyle>
            <a:lvl1pPr algn="r">
              <a:defRPr sz="1200"/>
            </a:lvl1pPr>
          </a:lstStyle>
          <a:p>
            <a:pPr>
              <a:defRPr/>
            </a:pPr>
            <a:fld id="{8D266049-D838-43E9-80BC-5D0EAD7F38A1}" type="datetimeFigureOut">
              <a:rPr lang="id-ID"/>
              <a:pPr>
                <a:defRPr/>
              </a:pPr>
              <a:t>08/05/21</a:t>
            </a:fld>
            <a:endParaRPr lang="id-ID"/>
          </a:p>
        </p:txBody>
      </p:sp>
      <p:sp>
        <p:nvSpPr>
          <p:cNvPr id="4" name="Slide Image Placeholder 3"/>
          <p:cNvSpPr>
            <a:spLocks noGrp="1" noRot="1" noChangeAspect="1"/>
          </p:cNvSpPr>
          <p:nvPr>
            <p:ph type="sldImg" idx="2"/>
          </p:nvPr>
        </p:nvSpPr>
        <p:spPr>
          <a:xfrm>
            <a:off x="960438" y="739775"/>
            <a:ext cx="4933950" cy="370205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689475"/>
            <a:ext cx="5481638" cy="44418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p:cNvSpPr>
            <a:spLocks noGrp="1"/>
          </p:cNvSpPr>
          <p:nvPr>
            <p:ph type="ftr" sz="quarter" idx="4"/>
          </p:nvPr>
        </p:nvSpPr>
        <p:spPr>
          <a:xfrm>
            <a:off x="0" y="9375775"/>
            <a:ext cx="2970213" cy="493713"/>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1438" y="9375775"/>
            <a:ext cx="2970212" cy="493713"/>
          </a:xfrm>
          <a:prstGeom prst="rect">
            <a:avLst/>
          </a:prstGeom>
        </p:spPr>
        <p:txBody>
          <a:bodyPr vert="horz" lIns="91440" tIns="45720" rIns="91440" bIns="45720" rtlCol="0" anchor="b"/>
          <a:lstStyle>
            <a:lvl1pPr algn="r">
              <a:defRPr sz="1200"/>
            </a:lvl1pPr>
          </a:lstStyle>
          <a:p>
            <a:pPr>
              <a:defRPr/>
            </a:pPr>
            <a:fld id="{BCAFD96A-5513-44E8-B44D-7A18B134752D}"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pPr>
              <a:defRPr/>
            </a:pPr>
            <a:fld id="{BE00DD26-68BB-4CBF-BB78-FBBA77B5B014}" type="datetime1">
              <a:rPr lang="en-US" smtClean="0"/>
              <a:pPr>
                <a:defRPr/>
              </a:pPr>
              <a:t>5/8/21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7255688-D4BA-4BA2-B443-3681D2242CA8}" type="slidenum">
              <a:rPr lang="en-GB" smtClean="0"/>
              <a:pPr>
                <a:defRPr/>
              </a:pPr>
              <a:t>‹#›</a:t>
            </a:fld>
            <a:endParaRPr lang="en-GB"/>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pPr>
              <a:defRPr/>
            </a:pPr>
            <a:fld id="{F4187416-CA64-4449-B448-DF5F83BE69CC}" type="datetime1">
              <a:rPr lang="en-US" smtClean="0"/>
              <a:pPr>
                <a:defRPr/>
              </a:pPr>
              <a:t>5/8/21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DAD95B7-6055-44CC-9F75-950A0DA0944C}" type="slidenum">
              <a:rPr lang="en-GB" smtClean="0"/>
              <a:pPr>
                <a:defRPr/>
              </a:pPr>
              <a:t>‹#›</a:t>
            </a:fld>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pPr>
              <a:defRPr/>
            </a:pPr>
            <a:fld id="{0AFFC736-ABB0-4520-A60C-C572F2C7CCB6}" type="datetime1">
              <a:rPr lang="en-US" smtClean="0"/>
              <a:pPr>
                <a:defRPr/>
              </a:pPr>
              <a:t>5/8/21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65540C8-248D-4194-B318-8ABDF4558EA2}" type="slidenum">
              <a:rPr lang="en-GB" smtClean="0"/>
              <a:pPr>
                <a:defRPr/>
              </a:pPr>
              <a:t>‹#›</a:t>
            </a:fld>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pPr>
              <a:defRPr/>
            </a:pPr>
            <a:fld id="{2455AA50-017A-47E2-8568-A5D24731CDB4}" type="datetime1">
              <a:rPr lang="en-US" smtClean="0"/>
              <a:pPr>
                <a:defRPr/>
              </a:pPr>
              <a:t>5/8/21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4B80D9D-D143-4973-84FD-E6D77110E2CE}" type="slidenum">
              <a:rPr lang="en-GB" smtClean="0"/>
              <a:pPr>
                <a:defRPr/>
              </a:pPr>
              <a:t>‹#›</a:t>
            </a:fld>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2BA3395-240C-4209-82C8-5C44882C06BE}" type="datetime1">
              <a:rPr lang="en-US" smtClean="0"/>
              <a:pPr>
                <a:defRPr/>
              </a:pPr>
              <a:t>5/8/21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3F4F320-F318-4175-8EC5-F7CB698A8BAC}" type="slidenum">
              <a:rPr lang="en-GB" smtClean="0"/>
              <a:pPr>
                <a:defRPr/>
              </a:pPr>
              <a:t>‹#›</a:t>
            </a:fld>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pPr>
              <a:defRPr/>
            </a:pPr>
            <a:fld id="{DAF595B4-431B-430E-B08C-48EA3A365DBC}" type="datetime1">
              <a:rPr lang="en-US" smtClean="0"/>
              <a:pPr>
                <a:defRPr/>
              </a:pPr>
              <a:t>5/8/21</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86AEC7B-FD70-4470-869E-24CED90F6E16}" type="slidenum">
              <a:rPr lang="en-GB" smtClean="0"/>
              <a:pPr>
                <a:defRPr/>
              </a:pPr>
              <a:t>‹#›</a:t>
            </a:fld>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pPr>
              <a:defRPr/>
            </a:pPr>
            <a:fld id="{7B6B4D2B-A4FD-4D18-B947-B4E0C6507DD1}" type="datetime1">
              <a:rPr lang="en-US" smtClean="0"/>
              <a:pPr>
                <a:defRPr/>
              </a:pPr>
              <a:t>5/8/21</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22D94390-CD1D-49A9-9410-091F86DE8826}" type="slidenum">
              <a:rPr lang="en-GB" smtClean="0"/>
              <a:pPr>
                <a:defRPr/>
              </a:pPr>
              <a:t>‹#›</a:t>
            </a:fld>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pPr>
              <a:defRPr/>
            </a:pPr>
            <a:fld id="{FAF20918-11FB-4AB6-9A6D-FA2BF984C8C4}" type="datetime1">
              <a:rPr lang="en-US" smtClean="0"/>
              <a:pPr>
                <a:defRPr/>
              </a:pPr>
              <a:t>5/8/21</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A9E9334E-2545-4438-8652-117E98585585}" type="slidenum">
              <a:rPr lang="en-GB" smtClean="0"/>
              <a:pPr>
                <a:defRPr/>
              </a:pPr>
              <a:t>‹#›</a:t>
            </a:fld>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6DFB659-B961-4D6E-B48F-BEBCB3C07E92}" type="datetime1">
              <a:rPr lang="en-US" smtClean="0"/>
              <a:pPr>
                <a:defRPr/>
              </a:pPr>
              <a:t>5/8/21</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CA593761-8FA4-4FAD-AFA9-188D00F02271}" type="slidenum">
              <a:rPr lang="en-GB" smtClean="0"/>
              <a:pPr>
                <a:defRPr/>
              </a:pPr>
              <a:t>‹#›</a:t>
            </a:fld>
            <a:endParaRPr lang="en-GB"/>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A80D052-DFB8-4396-AD66-65437E7C2CE4}" type="datetime1">
              <a:rPr lang="en-US" smtClean="0"/>
              <a:pPr>
                <a:defRPr/>
              </a:pPr>
              <a:t>5/8/21</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963C868-0164-45AF-9B11-DC042C7891EB}" type="slidenum">
              <a:rPr lang="en-GB" smtClean="0"/>
              <a:pPr>
                <a:defRPr/>
              </a:pPr>
              <a:t>‹#›</a:t>
            </a:fld>
            <a:endParaRPr lang="en-GB"/>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51501E8-AA0C-4488-BD1D-43CE2E7C7610}" type="datetime1">
              <a:rPr lang="en-US" smtClean="0"/>
              <a:pPr>
                <a:defRPr/>
              </a:pPr>
              <a:t>5/8/21</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70B3976-13F8-4401-99A0-EF50644B05C9}" type="slidenum">
              <a:rPr lang="en-GB" smtClean="0"/>
              <a:pPr>
                <a:defRPr/>
              </a:pPr>
              <a:t>‹#›</a:t>
            </a:fld>
            <a:endParaRPr lang="en-GB"/>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09E7526-53DC-4F26-AA4C-10AB25BD6018}" type="datetime1">
              <a:rPr lang="en-US" smtClean="0"/>
              <a:pPr>
                <a:defRPr/>
              </a:pPr>
              <a:t>5/8/21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23B5334-507D-4C07-B4F0-0BF222315AAC}"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5767673"/>
            <a:ext cx="1245108" cy="1033526"/>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638460" y="151975"/>
            <a:ext cx="1517732" cy="185753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485900" cy="2009511"/>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0" y="4305046"/>
            <a:ext cx="9144000" cy="1295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8" name="Rectangle 2"/>
          <p:cNvSpPr>
            <a:spLocks noGrp="1" noChangeArrowheads="1"/>
          </p:cNvSpPr>
          <p:nvPr>
            <p:ph type="ctrTitle"/>
          </p:nvPr>
        </p:nvSpPr>
        <p:spPr>
          <a:xfrm>
            <a:off x="0" y="4038600"/>
            <a:ext cx="8382000" cy="1555750"/>
          </a:xfrm>
        </p:spPr>
        <p:txBody>
          <a:bodyPr>
            <a:normAutofit/>
          </a:bodyPr>
          <a:lstStyle/>
          <a:p>
            <a:pPr eaLnBrk="1" fontAlgn="auto" hangingPunct="1">
              <a:spcAft>
                <a:spcPts val="0"/>
              </a:spcAft>
              <a:defRPr/>
            </a:pPr>
            <a:r>
              <a:rPr lang="id-ID" sz="4000" dirty="0"/>
              <a:t>AAN KOMARIAH</a:t>
            </a:r>
            <a:endParaRPr sz="4000" dirty="0"/>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1</a:t>
            </a:fld>
            <a:endParaRPr lang="en-GB"/>
          </a:p>
        </p:txBody>
      </p:sp>
      <p:sp>
        <p:nvSpPr>
          <p:cNvPr id="10" name="Rectangle 9"/>
          <p:cNvSpPr/>
          <p:nvPr/>
        </p:nvSpPr>
        <p:spPr>
          <a:xfrm>
            <a:off x="0" y="2133600"/>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76800" y="3985672"/>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199537" y="2354456"/>
            <a:ext cx="8487263" cy="1631216"/>
          </a:xfrm>
          <a:prstGeom prst="rect">
            <a:avLst/>
          </a:prstGeom>
        </p:spPr>
        <p:txBody>
          <a:bodyPr wrap="square">
            <a:spAutoFit/>
          </a:bodyPr>
          <a:lstStyle/>
          <a:p>
            <a:r>
              <a:rPr lang="en-US" sz="50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profesi</a:t>
            </a:r>
            <a:r>
              <a:rPr lang="en-US" sz="50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50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50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50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pendidikan</a:t>
            </a:r>
            <a:endParaRPr lang="id-ID" sz="5000" dirty="0">
              <a:solidFill>
                <a:srgbClr val="0070C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5746590"/>
            <a:ext cx="1033526" cy="1033526"/>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5853799"/>
            <a:ext cx="1033526" cy="861271"/>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5853799"/>
            <a:ext cx="861271" cy="861271"/>
          </a:xfrm>
          <a:prstGeom prst="rect">
            <a:avLst/>
          </a:prstGeom>
          <a:noFill/>
          <a:ln w="9525">
            <a:noFill/>
            <a:miter lim="800000"/>
            <a:headEnd/>
            <a:tailEnd/>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57200" y="3184740"/>
            <a:ext cx="8674609" cy="2706686"/>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457200" y="4121451"/>
            <a:ext cx="8177022" cy="1116949"/>
          </a:xfrm>
        </p:spPr>
        <p:txBody>
          <a:bodyPr>
            <a:noAutofit/>
          </a:bodyPr>
          <a:lstStyle/>
          <a:p>
            <a:pPr marL="285750" indent="-285750" algn="l">
              <a:buFont typeface="Arial" charset="0"/>
              <a:buChar char="•"/>
              <a:defRPr/>
            </a:pP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Terjaminnya</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pelaksanaan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hak</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kewajiban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anggota</a:t>
            </a:r>
            <a:b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b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kemampuan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profesional</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karier</a:t>
            </a:r>
            <a:b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b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hak</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kewajiban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pengguna</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jasa</a:t>
            </a:r>
            <a:b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b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pengembangan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pembangunan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yang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relevan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dengan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profesi</a:t>
            </a:r>
            <a:b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b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pembuatan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undang-undang</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pendidikan</a:t>
            </a:r>
            <a:b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b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pengembangan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kurikulum</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sistem</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pendidikan</a:t>
            </a:r>
            <a:b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b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penentuan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standar</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diklat</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prajabatan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manajer</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pendidikan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dalam</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jabatan</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profesi</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 </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administrasi</a:t>
            </a:r>
            <a: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t>/</a:t>
            </a:r>
            <a:r>
              <a:rPr lang="en-US" sz="1600" b="1" cap="all" dirty="0" err="1">
                <a:ln w="6350">
                  <a:noFill/>
                </a:ln>
                <a:solidFill>
                  <a:schemeClr val="tx2"/>
                </a:solidFill>
                <a:effectLst>
                  <a:outerShdw blurRad="127000" dist="200000" dir="2700000" algn="tl" rotWithShape="0">
                    <a:srgbClr val="000000">
                      <a:alpha val="30000"/>
                    </a:srgbClr>
                  </a:outerShdw>
                </a:effectLst>
                <a:latin typeface="Lucida Sans"/>
              </a:rPr>
              <a:t>manajemen</a:t>
            </a:r>
            <a:b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br>
            <a:endParaRPr sz="1600" b="1" cap="all" dirty="0">
              <a:ln w="6350">
                <a:noFill/>
              </a:ln>
              <a:solidFill>
                <a:schemeClr val="tx2"/>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10</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585605"/>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523220"/>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ea typeface="+mj-ea"/>
                <a:cs typeface="+mj-cs"/>
              </a:rPr>
              <a:t>upaya</a:t>
            </a:r>
            <a:endParaRPr lang="id-ID" sz="2800" i="1"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15702845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57200" y="2546999"/>
            <a:ext cx="8674609" cy="3344428"/>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457200" y="3569909"/>
            <a:ext cx="8177022" cy="1668491"/>
          </a:xfrm>
        </p:spPr>
        <p:txBody>
          <a:bodyPr>
            <a:noAutofit/>
          </a:bodyPr>
          <a:lstStyle/>
          <a:p>
            <a:r>
              <a:rPr lang="en-US" sz="1600" dirty="0" err="1"/>
              <a:t>Profil</a:t>
            </a:r>
            <a:r>
              <a:rPr lang="en-US" sz="1600" dirty="0"/>
              <a:t> </a:t>
            </a:r>
            <a:r>
              <a:rPr lang="en-US" sz="1600" dirty="0" err="1"/>
              <a:t>lulusan</a:t>
            </a:r>
            <a:r>
              <a:rPr lang="en-US" sz="1600" dirty="0"/>
              <a:t> </a:t>
            </a:r>
            <a:r>
              <a:rPr lang="en-US" sz="1600" dirty="0" err="1"/>
              <a:t>adalah</a:t>
            </a:r>
            <a:r>
              <a:rPr lang="en-US" sz="1600" dirty="0"/>
              <a:t> “Peran” yang </a:t>
            </a:r>
            <a:r>
              <a:rPr lang="en-US" sz="1600" dirty="0" err="1"/>
              <a:t>diharapkan</a:t>
            </a:r>
            <a:r>
              <a:rPr lang="en-US" sz="1600" dirty="0"/>
              <a:t> </a:t>
            </a:r>
            <a:r>
              <a:rPr lang="en-US" sz="1600" dirty="0" err="1"/>
              <a:t>bisa</a:t>
            </a:r>
            <a:r>
              <a:rPr lang="en-US" sz="1600" dirty="0"/>
              <a:t> </a:t>
            </a:r>
            <a:r>
              <a:rPr lang="en-US" sz="1600" dirty="0" err="1"/>
              <a:t>dilakukan</a:t>
            </a:r>
            <a:r>
              <a:rPr lang="en-US" sz="1600" dirty="0"/>
              <a:t> </a:t>
            </a:r>
            <a:r>
              <a:rPr lang="en-US" sz="1600" dirty="0" err="1"/>
              <a:t>nantinya</a:t>
            </a:r>
            <a:r>
              <a:rPr lang="en-US" sz="1600" dirty="0"/>
              <a:t> oleh </a:t>
            </a:r>
            <a:r>
              <a:rPr lang="en-US" sz="1600" dirty="0" err="1"/>
              <a:t>lulusan</a:t>
            </a:r>
            <a:r>
              <a:rPr lang="en-US" sz="1600" dirty="0"/>
              <a:t> </a:t>
            </a:r>
            <a:r>
              <a:rPr lang="en-US" sz="1600" dirty="0" err="1"/>
              <a:t>didunia</a:t>
            </a:r>
            <a:r>
              <a:rPr lang="en-US" sz="1600" dirty="0"/>
              <a:t> </a:t>
            </a:r>
            <a:r>
              <a:rPr lang="en-US" sz="1600" dirty="0" err="1"/>
              <a:t>kehidupan</a:t>
            </a:r>
            <a:r>
              <a:rPr lang="en-US" sz="1600" dirty="0"/>
              <a:t>. Peran </a:t>
            </a:r>
            <a:r>
              <a:rPr lang="en-US" sz="1600" dirty="0" err="1"/>
              <a:t>ini</a:t>
            </a:r>
            <a:r>
              <a:rPr lang="en-US" sz="1600" dirty="0"/>
              <a:t> </a:t>
            </a:r>
            <a:r>
              <a:rPr lang="en-US" sz="1600" dirty="0" err="1"/>
              <a:t>bisa</a:t>
            </a:r>
            <a:r>
              <a:rPr lang="en-US" sz="1600" dirty="0"/>
              <a:t> </a:t>
            </a:r>
            <a:r>
              <a:rPr lang="en-US" sz="1600" dirty="0" err="1"/>
              <a:t>menunjuk</a:t>
            </a:r>
            <a:r>
              <a:rPr lang="en-US" sz="1600" dirty="0"/>
              <a:t> </a:t>
            </a:r>
            <a:r>
              <a:rPr lang="en-US" sz="1600" dirty="0" err="1"/>
              <a:t>kepada</a:t>
            </a:r>
            <a:r>
              <a:rPr lang="en-US" sz="1600" dirty="0"/>
              <a:t> </a:t>
            </a:r>
            <a:r>
              <a:rPr lang="en-US" sz="1600" dirty="0" err="1"/>
              <a:t>suatu</a:t>
            </a:r>
            <a:r>
              <a:rPr lang="en-US" sz="1600" dirty="0"/>
              <a:t> </a:t>
            </a:r>
            <a:r>
              <a:rPr lang="en-US" sz="1600" dirty="0" err="1"/>
              <a:t>profesi</a:t>
            </a:r>
            <a:r>
              <a:rPr lang="en-US" sz="1600" dirty="0"/>
              <a:t> (</a:t>
            </a:r>
            <a:r>
              <a:rPr lang="en-US" sz="1600" dirty="0" err="1"/>
              <a:t>dosen</a:t>
            </a:r>
            <a:r>
              <a:rPr lang="en-US" sz="1600" dirty="0"/>
              <a:t>, </a:t>
            </a:r>
            <a:r>
              <a:rPr lang="en-US" sz="1600" dirty="0" err="1"/>
              <a:t>kepala</a:t>
            </a:r>
            <a:r>
              <a:rPr lang="en-US" sz="1600" dirty="0"/>
              <a:t> </a:t>
            </a:r>
            <a:r>
              <a:rPr lang="en-US" sz="1600" dirty="0" err="1"/>
              <a:t>sekolah</a:t>
            </a:r>
            <a:r>
              <a:rPr lang="en-US" sz="1600" dirty="0"/>
              <a:t>, </a:t>
            </a:r>
            <a:r>
              <a:rPr lang="en-US" sz="1600" dirty="0" err="1"/>
              <a:t>pengawas</a:t>
            </a:r>
            <a:r>
              <a:rPr lang="en-US" sz="1600" dirty="0"/>
              <a:t>) </a:t>
            </a:r>
            <a:r>
              <a:rPr lang="en-US" sz="1600" dirty="0" err="1"/>
              <a:t>atau</a:t>
            </a:r>
            <a:r>
              <a:rPr lang="en-US" sz="1600" dirty="0"/>
              <a:t> </a:t>
            </a:r>
            <a:r>
              <a:rPr lang="en-US" sz="1600" dirty="0" err="1"/>
              <a:t>jenis</a:t>
            </a:r>
            <a:r>
              <a:rPr lang="en-US" sz="1600" dirty="0"/>
              <a:t> </a:t>
            </a:r>
            <a:r>
              <a:rPr lang="en-US" sz="1600" dirty="0" err="1"/>
              <a:t>pekerjaan</a:t>
            </a:r>
            <a:r>
              <a:rPr lang="en-US" sz="1600" dirty="0"/>
              <a:t> yang </a:t>
            </a:r>
            <a:r>
              <a:rPr lang="en-US" sz="1600" dirty="0" err="1"/>
              <a:t>khusus</a:t>
            </a:r>
            <a:r>
              <a:rPr lang="en-US" sz="1600" dirty="0"/>
              <a:t> (manager </a:t>
            </a:r>
            <a:r>
              <a:rPr lang="en-US" sz="1600" dirty="0" err="1"/>
              <a:t>pendidikan</a:t>
            </a:r>
            <a:r>
              <a:rPr lang="en-US" sz="1600" dirty="0"/>
              <a:t>, </a:t>
            </a:r>
            <a:r>
              <a:rPr lang="en-US" sz="1600" dirty="0" err="1"/>
              <a:t>praktisi</a:t>
            </a:r>
            <a:r>
              <a:rPr lang="en-US" sz="1600" dirty="0"/>
              <a:t> </a:t>
            </a:r>
            <a:r>
              <a:rPr lang="en-US" sz="1600" dirty="0" err="1"/>
              <a:t>pendidikan</a:t>
            </a:r>
            <a:r>
              <a:rPr lang="en-US" sz="1600" dirty="0"/>
              <a:t>, </a:t>
            </a:r>
            <a:r>
              <a:rPr lang="en-US" sz="1600" dirty="0" err="1"/>
              <a:t>akademisi</a:t>
            </a:r>
            <a:r>
              <a:rPr lang="en-US" sz="1600" dirty="0"/>
              <a:t>) </a:t>
            </a:r>
            <a:r>
              <a:rPr lang="en-US" sz="1600" dirty="0" err="1"/>
              <a:t>atau</a:t>
            </a:r>
            <a:r>
              <a:rPr lang="en-US" sz="1600" dirty="0"/>
              <a:t> </a:t>
            </a:r>
            <a:r>
              <a:rPr lang="en-US" sz="1600" dirty="0" err="1"/>
              <a:t>bentuk</a:t>
            </a:r>
            <a:r>
              <a:rPr lang="en-US" sz="1600" dirty="0"/>
              <a:t> </a:t>
            </a:r>
            <a:r>
              <a:rPr lang="en-US" sz="1600" dirty="0" err="1"/>
              <a:t>kerja</a:t>
            </a:r>
            <a:r>
              <a:rPr lang="en-US" sz="1600" dirty="0"/>
              <a:t> yang </a:t>
            </a:r>
            <a:r>
              <a:rPr lang="en-US" sz="1600" dirty="0" err="1"/>
              <a:t>bisa</a:t>
            </a:r>
            <a:r>
              <a:rPr lang="en-US" sz="1600" dirty="0"/>
              <a:t> </a:t>
            </a:r>
            <a:r>
              <a:rPr lang="en-US" sz="1600" dirty="0" err="1"/>
              <a:t>digunakan</a:t>
            </a:r>
            <a:r>
              <a:rPr lang="en-US" sz="1600" dirty="0"/>
              <a:t> </a:t>
            </a:r>
            <a:r>
              <a:rPr lang="en-US" sz="1600" dirty="0" err="1"/>
              <a:t>dalam</a:t>
            </a:r>
            <a:r>
              <a:rPr lang="en-US" sz="1600" dirty="0"/>
              <a:t> </a:t>
            </a:r>
            <a:r>
              <a:rPr lang="en-US" sz="1600" dirty="0" err="1"/>
              <a:t>beberapa</a:t>
            </a:r>
            <a:r>
              <a:rPr lang="en-US" sz="1600" dirty="0"/>
              <a:t> </a:t>
            </a:r>
            <a:r>
              <a:rPr lang="en-US" sz="1600" dirty="0" err="1"/>
              <a:t>bidang</a:t>
            </a:r>
            <a:r>
              <a:rPr lang="en-US" sz="1600" dirty="0"/>
              <a:t> yang </a:t>
            </a:r>
            <a:r>
              <a:rPr lang="en-US" sz="1600" dirty="0" err="1"/>
              <a:t>lebih</a:t>
            </a:r>
            <a:r>
              <a:rPr lang="en-US" sz="1600" dirty="0"/>
              <a:t> </a:t>
            </a:r>
            <a:r>
              <a:rPr lang="en-US" sz="1600" dirty="0" err="1"/>
              <a:t>umum</a:t>
            </a:r>
            <a:r>
              <a:rPr lang="en-US" sz="1600" dirty="0"/>
              <a:t> (</a:t>
            </a:r>
            <a:r>
              <a:rPr lang="en-US" sz="1600" dirty="0" err="1"/>
              <a:t>peneliti</a:t>
            </a:r>
            <a:r>
              <a:rPr lang="en-US" sz="1600" dirty="0"/>
              <a:t>, </a:t>
            </a:r>
            <a:r>
              <a:rPr lang="en-US" sz="1600" dirty="0" err="1"/>
              <a:t>analis</a:t>
            </a:r>
            <a:r>
              <a:rPr lang="en-US" sz="1600" dirty="0"/>
              <a:t>, leader) yang </a:t>
            </a:r>
            <a:r>
              <a:rPr lang="en-US" sz="1600" dirty="0" err="1"/>
              <a:t>dicanangkan</a:t>
            </a:r>
            <a:r>
              <a:rPr lang="en-US" sz="1600" dirty="0"/>
              <a:t> oleh Program </a:t>
            </a:r>
            <a:r>
              <a:rPr lang="en-US" sz="1600" dirty="0" err="1"/>
              <a:t>Studi</a:t>
            </a:r>
            <a:r>
              <a:rPr lang="en-US" sz="1600" dirty="0"/>
              <a:t>.</a:t>
            </a:r>
            <a:br>
              <a:rPr lang="en-US" sz="1600" dirty="0"/>
            </a:br>
            <a:br>
              <a:rPr lang="en-US" sz="1600" dirty="0"/>
            </a:br>
            <a:r>
              <a:rPr lang="en-US" sz="1600" dirty="0" err="1"/>
              <a:t>Profil</a:t>
            </a:r>
            <a:r>
              <a:rPr lang="en-US" sz="1600" dirty="0"/>
              <a:t> </a:t>
            </a:r>
            <a:r>
              <a:rPr lang="en-US" sz="1600" dirty="0" err="1"/>
              <a:t>lulusan</a:t>
            </a:r>
            <a:r>
              <a:rPr lang="en-US" sz="1600" dirty="0"/>
              <a:t> </a:t>
            </a:r>
            <a:r>
              <a:rPr lang="en-US" sz="1600" dirty="0" err="1"/>
              <a:t>dinyatakan</a:t>
            </a:r>
            <a:r>
              <a:rPr lang="en-US" sz="1600" dirty="0"/>
              <a:t> </a:t>
            </a:r>
            <a:r>
              <a:rPr lang="en-US" sz="1600" dirty="0" err="1"/>
              <a:t>dengan</a:t>
            </a:r>
            <a:r>
              <a:rPr lang="en-US" sz="1600" dirty="0"/>
              <a:t> kata </a:t>
            </a:r>
            <a:r>
              <a:rPr lang="en-US" sz="1600" dirty="0" err="1"/>
              <a:t>benda</a:t>
            </a:r>
            <a:r>
              <a:rPr lang="en-US" sz="1600" dirty="0"/>
              <a:t> yang </a:t>
            </a:r>
            <a:r>
              <a:rPr lang="en-US" sz="1600" dirty="0" err="1"/>
              <a:t>menunjukan</a:t>
            </a:r>
            <a:r>
              <a:rPr lang="en-US" sz="1600" dirty="0"/>
              <a:t> </a:t>
            </a:r>
            <a:r>
              <a:rPr lang="en-US" sz="1600" dirty="0" err="1"/>
              <a:t>peran</a:t>
            </a:r>
            <a:r>
              <a:rPr lang="en-US" sz="1600" dirty="0"/>
              <a:t> dan </a:t>
            </a:r>
            <a:r>
              <a:rPr lang="en-US" sz="1600" dirty="0" err="1"/>
              <a:t>fungsi</a:t>
            </a:r>
            <a:r>
              <a:rPr lang="en-US" sz="1600" dirty="0"/>
              <a:t> </a:t>
            </a:r>
            <a:r>
              <a:rPr lang="en-US" sz="1600" dirty="0" err="1"/>
              <a:t>lulusan</a:t>
            </a:r>
            <a:r>
              <a:rPr lang="en-US" sz="1600" dirty="0"/>
              <a:t> </a:t>
            </a:r>
            <a:r>
              <a:rPr lang="en-US" sz="1600" dirty="0" err="1"/>
              <a:t>setelah</a:t>
            </a:r>
            <a:r>
              <a:rPr lang="en-US" sz="1600" dirty="0"/>
              <a:t> lulus </a:t>
            </a:r>
            <a:r>
              <a:rPr lang="en-US" sz="1600" dirty="0" err="1"/>
              <a:t>dari</a:t>
            </a:r>
            <a:r>
              <a:rPr lang="en-US" sz="1600" dirty="0"/>
              <a:t> </a:t>
            </a:r>
            <a:r>
              <a:rPr lang="en-US" sz="1600" dirty="0" err="1"/>
              <a:t>suatu</a:t>
            </a:r>
            <a:r>
              <a:rPr lang="en-US" sz="1600" dirty="0"/>
              <a:t> program </a:t>
            </a:r>
            <a:r>
              <a:rPr lang="en-US" sz="1600" dirty="0" err="1"/>
              <a:t>studi</a:t>
            </a:r>
            <a:r>
              <a:rPr lang="en-US" sz="1600" dirty="0"/>
              <a:t>, </a:t>
            </a:r>
            <a:r>
              <a:rPr lang="en-US" sz="1600" dirty="0" err="1"/>
              <a:t>bukan</a:t>
            </a:r>
            <a:r>
              <a:rPr lang="en-US" sz="1600" dirty="0"/>
              <a:t> </a:t>
            </a:r>
            <a:r>
              <a:rPr lang="en-US" sz="1600" dirty="0" err="1"/>
              <a:t>jabatan</a:t>
            </a:r>
            <a:r>
              <a:rPr lang="en-US" sz="1600" dirty="0"/>
              <a:t> </a:t>
            </a:r>
            <a:r>
              <a:rPr lang="en-US" sz="1600" dirty="0" err="1"/>
              <a:t>ataupun</a:t>
            </a:r>
            <a:r>
              <a:rPr lang="en-US" sz="1600" dirty="0"/>
              <a:t> </a:t>
            </a:r>
            <a:r>
              <a:rPr lang="en-US" sz="1600" dirty="0" err="1"/>
              <a:t>jenis</a:t>
            </a:r>
            <a:r>
              <a:rPr lang="en-US" sz="1600" dirty="0"/>
              <a:t> </a:t>
            </a:r>
            <a:r>
              <a:rPr lang="en-US" sz="1600" dirty="0" err="1"/>
              <a:t>pekerjaan</a:t>
            </a:r>
            <a:r>
              <a:rPr lang="en-US" sz="1600" dirty="0"/>
              <a:t>. </a:t>
            </a:r>
            <a:r>
              <a:rPr lang="en-US" sz="1600" dirty="0" err="1"/>
              <a:t>Namun</a:t>
            </a:r>
            <a:r>
              <a:rPr lang="en-US" sz="1600" dirty="0"/>
              <a:t> </a:t>
            </a:r>
            <a:r>
              <a:rPr lang="en-US" sz="1600" dirty="0" err="1"/>
              <a:t>demikian</a:t>
            </a:r>
            <a:r>
              <a:rPr lang="en-US" sz="1600" dirty="0"/>
              <a:t>, </a:t>
            </a:r>
            <a:r>
              <a:rPr lang="en-US" sz="1600" dirty="0" err="1"/>
              <a:t>dengan</a:t>
            </a:r>
            <a:r>
              <a:rPr lang="en-US" sz="1600" dirty="0"/>
              <a:t> </a:t>
            </a:r>
            <a:r>
              <a:rPr lang="en-US" sz="1600" dirty="0" err="1"/>
              <a:t>mengidentifikasi</a:t>
            </a:r>
            <a:r>
              <a:rPr lang="en-US" sz="1600" dirty="0"/>
              <a:t> </a:t>
            </a:r>
            <a:r>
              <a:rPr lang="en-US" sz="1600" dirty="0" err="1"/>
              <a:t>jenis</a:t>
            </a:r>
            <a:r>
              <a:rPr lang="en-US" sz="1600" dirty="0"/>
              <a:t> </a:t>
            </a:r>
            <a:r>
              <a:rPr lang="en-US" sz="1600" dirty="0" err="1"/>
              <a:t>pekerjaan</a:t>
            </a:r>
            <a:r>
              <a:rPr lang="en-US" sz="1600" dirty="0"/>
              <a:t> dan </a:t>
            </a:r>
            <a:r>
              <a:rPr lang="en-US" sz="1600" dirty="0" err="1"/>
              <a:t>jabatan</a:t>
            </a:r>
            <a:r>
              <a:rPr lang="en-US" sz="1600" dirty="0"/>
              <a:t>, </a:t>
            </a:r>
            <a:r>
              <a:rPr lang="en-US" sz="1600" dirty="0" err="1"/>
              <a:t>penentuan</a:t>
            </a:r>
            <a:r>
              <a:rPr lang="en-US" sz="1600" dirty="0"/>
              <a:t> </a:t>
            </a:r>
            <a:r>
              <a:rPr lang="en-US" sz="1600" dirty="0" err="1"/>
              <a:t>profil</a:t>
            </a:r>
            <a:r>
              <a:rPr lang="en-US" sz="1600" dirty="0"/>
              <a:t> </a:t>
            </a:r>
            <a:r>
              <a:rPr lang="en-US" sz="1600" dirty="0" err="1"/>
              <a:t>lulusan</a:t>
            </a:r>
            <a:r>
              <a:rPr lang="en-US" sz="1600" dirty="0"/>
              <a:t> </a:t>
            </a:r>
            <a:r>
              <a:rPr lang="en-US" sz="1600" dirty="0" err="1"/>
              <a:t>dapat</a:t>
            </a:r>
            <a:r>
              <a:rPr lang="en-US" sz="1600" dirty="0"/>
              <a:t> </a:t>
            </a:r>
            <a:r>
              <a:rPr lang="en-US" sz="1600" dirty="0" err="1"/>
              <a:t>dilakukan</a:t>
            </a:r>
            <a:r>
              <a:rPr lang="en-US" sz="1600" dirty="0"/>
              <a:t> </a:t>
            </a:r>
            <a:r>
              <a:rPr lang="en-US" sz="1600" dirty="0" err="1"/>
              <a:t>dengan</a:t>
            </a:r>
            <a:r>
              <a:rPr lang="en-US" sz="1600" dirty="0"/>
              <a:t> </a:t>
            </a:r>
            <a:r>
              <a:rPr lang="en-US" sz="1600" dirty="0" err="1"/>
              <a:t>mudah</a:t>
            </a:r>
            <a:r>
              <a:rPr lang="en-US" sz="1600" dirty="0"/>
              <a:t>. </a:t>
            </a:r>
            <a:br>
              <a:rPr lang="en-US" sz="1600" dirty="0"/>
            </a:br>
            <a:br>
              <a:rPr lang="en-US" sz="1600" b="1" cap="all" dirty="0">
                <a:ln w="6350">
                  <a:noFill/>
                </a:ln>
                <a:solidFill>
                  <a:schemeClr val="tx2"/>
                </a:solidFill>
                <a:effectLst>
                  <a:outerShdw blurRad="127000" dist="200000" dir="2700000" algn="tl" rotWithShape="0">
                    <a:srgbClr val="000000">
                      <a:alpha val="30000"/>
                    </a:srgbClr>
                  </a:outerShdw>
                </a:effectLst>
                <a:latin typeface="Lucida Sans"/>
              </a:rPr>
            </a:br>
            <a:endParaRPr sz="1600" b="1" cap="all" dirty="0">
              <a:ln w="6350">
                <a:noFill/>
              </a:ln>
              <a:solidFill>
                <a:schemeClr val="tx2"/>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11</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299558"/>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1295400" y="1749860"/>
            <a:ext cx="7520231" cy="523220"/>
          </a:xfrm>
          <a:prstGeom prst="rect">
            <a:avLst/>
          </a:prstGeom>
        </p:spPr>
        <p:txBody>
          <a:bodyPr wrap="square">
            <a:spAutoFit/>
          </a:bodyPr>
          <a:lstStyle/>
          <a:p>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PROFIL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LULUSAn</a:t>
            </a:r>
            <a:endParaRPr lang="id-ID" sz="2800" i="1"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68061336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255A6-A2DC-744A-9005-DCF343BEF517}"/>
              </a:ext>
            </a:extLst>
          </p:cNvPr>
          <p:cNvSpPr>
            <a:spLocks noGrp="1"/>
          </p:cNvSpPr>
          <p:nvPr>
            <p:ph type="title"/>
          </p:nvPr>
        </p:nvSpPr>
        <p:spPr>
          <a:xfrm>
            <a:off x="457200" y="970789"/>
            <a:ext cx="8153400" cy="334962"/>
          </a:xfrm>
        </p:spPr>
        <p:txBody>
          <a:bodyPr>
            <a:normAutofit fontScale="90000"/>
          </a:bodyPr>
          <a:lstStyle/>
          <a:p>
            <a:r>
              <a:rPr lang="en-US" b="1" cap="all" dirty="0">
                <a:ln w="6350">
                  <a:noFill/>
                </a:ln>
                <a:solidFill>
                  <a:srgbClr val="0070C0"/>
                </a:solidFill>
                <a:effectLst>
                  <a:outerShdw blurRad="127000" dist="200000" dir="2700000" algn="tl" rotWithShape="0">
                    <a:srgbClr val="000000">
                      <a:alpha val="30000"/>
                    </a:srgbClr>
                  </a:outerShdw>
                </a:effectLst>
                <a:latin typeface="Lucida Sans"/>
              </a:rPr>
              <a:t>PROFIL </a:t>
            </a:r>
            <a:r>
              <a:rPr lang="en-US" b="1" cap="all" dirty="0" err="1">
                <a:ln w="6350">
                  <a:noFill/>
                </a:ln>
                <a:solidFill>
                  <a:srgbClr val="0070C0"/>
                </a:solidFill>
                <a:effectLst>
                  <a:outerShdw blurRad="127000" dist="200000" dir="2700000" algn="tl" rotWithShape="0">
                    <a:srgbClr val="000000">
                      <a:alpha val="30000"/>
                    </a:srgbClr>
                  </a:outerShdw>
                </a:effectLst>
                <a:latin typeface="Lucida Sans"/>
              </a:rPr>
              <a:t>LULUSAn</a:t>
            </a:r>
            <a:r>
              <a:rPr lang="en-US" b="1" cap="all" dirty="0">
                <a:ln w="6350">
                  <a:noFill/>
                </a:ln>
                <a:solidFill>
                  <a:srgbClr val="0070C0"/>
                </a:solidFill>
                <a:effectLst>
                  <a:outerShdw blurRad="127000" dist="200000" dir="2700000" algn="tl" rotWithShape="0">
                    <a:srgbClr val="000000">
                      <a:alpha val="30000"/>
                    </a:srgbClr>
                  </a:outerShdw>
                </a:effectLst>
                <a:latin typeface="Lucida Sans"/>
              </a:rPr>
              <a:t> s2</a:t>
            </a:r>
            <a:br>
              <a:rPr lang="id-ID" i="1" dirty="0">
                <a:solidFill>
                  <a:srgbClr val="FF0000"/>
                </a:solidFill>
              </a:rPr>
            </a:br>
            <a:endParaRPr lang="en-US" dirty="0"/>
          </a:p>
        </p:txBody>
      </p:sp>
      <p:graphicFrame>
        <p:nvGraphicFramePr>
          <p:cNvPr id="8" name="Content Placeholder 7">
            <a:extLst>
              <a:ext uri="{FF2B5EF4-FFF2-40B4-BE49-F238E27FC236}">
                <a16:creationId xmlns:a16="http://schemas.microsoft.com/office/drawing/2014/main" id="{A460B5D5-2C88-D742-93B7-EFD8BC378D0B}"/>
              </a:ext>
            </a:extLst>
          </p:cNvPr>
          <p:cNvGraphicFramePr>
            <a:graphicFrameLocks noGrp="1"/>
          </p:cNvGraphicFramePr>
          <p:nvPr>
            <p:ph idx="1"/>
            <p:extLst>
              <p:ext uri="{D42A27DB-BD31-4B8C-83A1-F6EECF244321}">
                <p14:modId xmlns:p14="http://schemas.microsoft.com/office/powerpoint/2010/main" val="333490213"/>
              </p:ext>
            </p:extLst>
          </p:nvPr>
        </p:nvGraphicFramePr>
        <p:xfrm>
          <a:off x="533400" y="1506220"/>
          <a:ext cx="8229600" cy="41198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831419341"/>
                    </a:ext>
                  </a:extLst>
                </a:gridCol>
                <a:gridCol w="5486400">
                  <a:extLst>
                    <a:ext uri="{9D8B030D-6E8A-4147-A177-3AD203B41FA5}">
                      <a16:colId xmlns:a16="http://schemas.microsoft.com/office/drawing/2014/main" val="2811822473"/>
                    </a:ext>
                  </a:extLst>
                </a:gridCol>
              </a:tblGrid>
              <a:tr h="370840">
                <a:tc>
                  <a:txBody>
                    <a:bodyPr/>
                    <a:lstStyle/>
                    <a:p>
                      <a:r>
                        <a:rPr lang="en-US" dirty="0" err="1"/>
                        <a:t>Profil</a:t>
                      </a:r>
                      <a:endParaRPr lang="en-US" dirty="0"/>
                    </a:p>
                  </a:txBody>
                  <a:tcPr/>
                </a:tc>
                <a:tc>
                  <a:txBody>
                    <a:bodyPr/>
                    <a:lstStyle/>
                    <a:p>
                      <a:r>
                        <a:rPr lang="en-US" dirty="0" err="1"/>
                        <a:t>Deskripsi</a:t>
                      </a:r>
                      <a:endParaRPr lang="en-US" dirty="0"/>
                    </a:p>
                  </a:txBody>
                  <a:tcPr/>
                </a:tc>
                <a:extLst>
                  <a:ext uri="{0D108BD9-81ED-4DB2-BD59-A6C34878D82A}">
                    <a16:rowId xmlns:a16="http://schemas.microsoft.com/office/drawing/2014/main" val="2876504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b="1" kern="1200" dirty="0">
                          <a:solidFill>
                            <a:srgbClr val="FF0000"/>
                          </a:solidFill>
                          <a:effectLst/>
                          <a:latin typeface="+mn-lt"/>
                          <a:ea typeface="+mn-ea"/>
                          <a:cs typeface="+mn-cs"/>
                        </a:rPr>
                        <a:t>Tenaga </a:t>
                      </a:r>
                      <a:r>
                        <a:rPr lang="id-ID" sz="1800" b="1" kern="1200" dirty="0" err="1">
                          <a:solidFill>
                            <a:srgbClr val="FF0000"/>
                          </a:solidFill>
                          <a:effectLst/>
                          <a:latin typeface="+mn-lt"/>
                          <a:ea typeface="+mn-ea"/>
                          <a:cs typeface="+mn-cs"/>
                        </a:rPr>
                        <a:t>professional</a:t>
                      </a:r>
                      <a:r>
                        <a:rPr lang="id-ID" sz="1800" b="1" kern="1200" dirty="0">
                          <a:solidFill>
                            <a:srgbClr val="FF0000"/>
                          </a:solidFill>
                          <a:effectLst/>
                          <a:latin typeface="+mn-lt"/>
                          <a:ea typeface="+mn-ea"/>
                          <a:cs typeface="+mn-cs"/>
                        </a:rPr>
                        <a:t> dalam bidang Perencanaan dan pengembangan program pendidikan</a:t>
                      </a:r>
                      <a:r>
                        <a:rPr lang="en-US" dirty="0">
                          <a:solidFill>
                            <a:srgbClr val="FF0000"/>
                          </a:solidFill>
                          <a:effectLst/>
                        </a:rPr>
                        <a:t> </a:t>
                      </a:r>
                      <a:endParaRPr lang="en-US" dirty="0">
                        <a:solidFill>
                          <a:srgbClr val="FF0000"/>
                        </a:solidFill>
                      </a:endParaRPr>
                    </a:p>
                    <a:p>
                      <a:endParaRPr lang="en-US" dirty="0"/>
                    </a:p>
                  </a:txBody>
                  <a:tcPr/>
                </a:tc>
                <a:tc>
                  <a:txBody>
                    <a:bodyPr/>
                    <a:lstStyle/>
                    <a:p>
                      <a:pPr marL="285750" lvl="0" indent="-285750">
                        <a:buFont typeface="Arial" panose="020B0604020202020204" pitchFamily="34" charset="0"/>
                        <a:buChar char="•"/>
                      </a:pPr>
                      <a:r>
                        <a:rPr lang="id-ID" sz="1800" kern="1200" dirty="0">
                          <a:solidFill>
                            <a:schemeClr val="dk1"/>
                          </a:solidFill>
                          <a:effectLst/>
                          <a:latin typeface="+mn-lt"/>
                          <a:ea typeface="+mn-ea"/>
                          <a:cs typeface="+mn-cs"/>
                        </a:rPr>
                        <a:t>Mampu </a:t>
                      </a:r>
                      <a:r>
                        <a:rPr lang="id-ID" sz="1800" kern="1200" dirty="0" err="1">
                          <a:solidFill>
                            <a:schemeClr val="dk1"/>
                          </a:solidFill>
                          <a:effectLst/>
                          <a:latin typeface="+mn-lt"/>
                          <a:ea typeface="+mn-ea"/>
                          <a:cs typeface="+mn-cs"/>
                        </a:rPr>
                        <a:t>mensintesiskan</a:t>
                      </a:r>
                      <a:r>
                        <a:rPr lang="id-ID" sz="1800" kern="1200" dirty="0">
                          <a:solidFill>
                            <a:schemeClr val="dk1"/>
                          </a:solidFill>
                          <a:effectLst/>
                          <a:latin typeface="+mn-lt"/>
                          <a:ea typeface="+mn-ea"/>
                          <a:cs typeface="+mn-cs"/>
                        </a:rPr>
                        <a:t> berbagai teori, nilai-nilai, dan hasil-hasil riset yang terkait dengan kepemimpinan, manajemen, dan perencanaan pendidikan melalui riset yang berimplikasi pada kebutuhan aktual pengelolaan sistem pendidikan nasional</a:t>
                      </a:r>
                      <a:endParaRPr lang="en-US" sz="1800" kern="1200" dirty="0">
                        <a:solidFill>
                          <a:schemeClr val="dk1"/>
                        </a:solidFill>
                        <a:effectLst/>
                        <a:latin typeface="+mn-lt"/>
                        <a:ea typeface="+mn-ea"/>
                        <a:cs typeface="+mn-cs"/>
                      </a:endParaRPr>
                    </a:p>
                    <a:p>
                      <a:pPr marL="285750" indent="-285750">
                        <a:buFont typeface="Arial" panose="020B0604020202020204" pitchFamily="34" charset="0"/>
                        <a:buChar char="•"/>
                      </a:pPr>
                      <a:r>
                        <a:rPr lang="id-ID" sz="1800" kern="1200" dirty="0">
                          <a:solidFill>
                            <a:schemeClr val="dk1"/>
                          </a:solidFill>
                          <a:effectLst/>
                          <a:latin typeface="+mn-lt"/>
                          <a:ea typeface="+mn-ea"/>
                          <a:cs typeface="+mn-cs"/>
                        </a:rPr>
                        <a:t>Mampu </a:t>
                      </a:r>
                      <a:r>
                        <a:rPr lang="id-ID" sz="1800" kern="1200" dirty="0" err="1">
                          <a:solidFill>
                            <a:schemeClr val="dk1"/>
                          </a:solidFill>
                          <a:effectLst/>
                          <a:latin typeface="+mn-lt"/>
                          <a:ea typeface="+mn-ea"/>
                          <a:cs typeface="+mn-cs"/>
                        </a:rPr>
                        <a:t>menunjukan</a:t>
                      </a:r>
                      <a:r>
                        <a:rPr lang="id-ID" sz="1800" kern="1200" dirty="0">
                          <a:solidFill>
                            <a:schemeClr val="dk1"/>
                          </a:solidFill>
                          <a:effectLst/>
                          <a:latin typeface="+mn-lt"/>
                          <a:ea typeface="+mn-ea"/>
                          <a:cs typeface="+mn-cs"/>
                        </a:rPr>
                        <a:t> sikap bertanggung jawab atas pekerjaan di bidang keahlian administrasi pendidikan secara mandiri</a:t>
                      </a:r>
                      <a:r>
                        <a:rPr lang="en-US" dirty="0">
                          <a:effectLst/>
                        </a:rPr>
                        <a:t> </a:t>
                      </a:r>
                      <a:endParaRPr lang="en-US" dirty="0"/>
                    </a:p>
                  </a:txBody>
                  <a:tcPr/>
                </a:tc>
                <a:extLst>
                  <a:ext uri="{0D108BD9-81ED-4DB2-BD59-A6C34878D82A}">
                    <a16:rowId xmlns:a16="http://schemas.microsoft.com/office/drawing/2014/main" val="4178487263"/>
                  </a:ext>
                </a:extLst>
              </a:tr>
              <a:tr h="370840">
                <a:tc>
                  <a:txBody>
                    <a:bodyPr/>
                    <a:lstStyle/>
                    <a:p>
                      <a:r>
                        <a:rPr lang="id-ID" sz="1800" b="1" kern="1200" dirty="0">
                          <a:solidFill>
                            <a:srgbClr val="FF0000"/>
                          </a:solidFill>
                          <a:effectLst/>
                          <a:latin typeface="+mn-lt"/>
                          <a:ea typeface="+mn-ea"/>
                          <a:cs typeface="+mn-cs"/>
                        </a:rPr>
                        <a:t>Tenaga </a:t>
                      </a:r>
                      <a:r>
                        <a:rPr lang="id-ID" sz="1800" b="1" kern="1200" dirty="0" err="1">
                          <a:solidFill>
                            <a:srgbClr val="FF0000"/>
                          </a:solidFill>
                          <a:effectLst/>
                          <a:latin typeface="+mn-lt"/>
                          <a:ea typeface="+mn-ea"/>
                          <a:cs typeface="+mn-cs"/>
                        </a:rPr>
                        <a:t>professional</a:t>
                      </a:r>
                      <a:r>
                        <a:rPr lang="id-ID" sz="1800" b="1" kern="1200" dirty="0">
                          <a:solidFill>
                            <a:srgbClr val="FF0000"/>
                          </a:solidFill>
                          <a:effectLst/>
                          <a:latin typeface="+mn-lt"/>
                          <a:ea typeface="+mn-ea"/>
                          <a:cs typeface="+mn-cs"/>
                        </a:rPr>
                        <a:t> tata kelola pendidikan pada tiap jalur, jenjang dan jenis pendidikan</a:t>
                      </a:r>
                      <a:r>
                        <a:rPr lang="en-US" b="1" dirty="0">
                          <a:solidFill>
                            <a:srgbClr val="FF0000"/>
                          </a:solidFill>
                          <a:effectLst/>
                        </a:rPr>
                        <a:t> </a:t>
                      </a:r>
                      <a:endParaRPr lang="en-US" b="1" dirty="0">
                        <a:solidFill>
                          <a:srgbClr val="FF0000"/>
                        </a:solidFill>
                      </a:endParaRPr>
                    </a:p>
                  </a:txBody>
                  <a:tcPr/>
                </a:tc>
                <a:tc>
                  <a:txBody>
                    <a:bodyPr/>
                    <a:lstStyle/>
                    <a:p>
                      <a:pPr marL="285750" indent="-285750">
                        <a:buFont typeface="Arial" panose="020B0604020202020204" pitchFamily="34" charset="0"/>
                        <a:buChar char="•"/>
                      </a:pPr>
                      <a:r>
                        <a:rPr lang="id-ID" sz="1800" kern="1200" dirty="0">
                          <a:solidFill>
                            <a:schemeClr val="dk1"/>
                          </a:solidFill>
                          <a:effectLst/>
                          <a:latin typeface="+mn-lt"/>
                          <a:ea typeface="+mn-ea"/>
                          <a:cs typeface="+mn-cs"/>
                        </a:rPr>
                        <a:t>Mampu memecahkan permasalahan kepemimpinan, manajemen, dan perencanaan sistem pendidikan pada tingkat makro, </a:t>
                      </a:r>
                      <a:r>
                        <a:rPr lang="id-ID" sz="1800" kern="1200" dirty="0" err="1">
                          <a:solidFill>
                            <a:schemeClr val="dk1"/>
                          </a:solidFill>
                          <a:effectLst/>
                          <a:latin typeface="+mn-lt"/>
                          <a:ea typeface="+mn-ea"/>
                          <a:cs typeface="+mn-cs"/>
                        </a:rPr>
                        <a:t>messo</a:t>
                      </a:r>
                      <a:r>
                        <a:rPr lang="id-ID" sz="1800" kern="1200" dirty="0">
                          <a:solidFill>
                            <a:schemeClr val="dk1"/>
                          </a:solidFill>
                          <a:effectLst/>
                          <a:latin typeface="+mn-lt"/>
                          <a:ea typeface="+mn-ea"/>
                          <a:cs typeface="+mn-cs"/>
                        </a:rPr>
                        <a:t>, dan mikro dengan menggunakan pendekatan </a:t>
                      </a:r>
                      <a:r>
                        <a:rPr lang="id-ID" sz="1800" kern="1200" dirty="0" err="1">
                          <a:solidFill>
                            <a:schemeClr val="dk1"/>
                          </a:solidFill>
                          <a:effectLst/>
                          <a:latin typeface="+mn-lt"/>
                          <a:ea typeface="+mn-ea"/>
                          <a:cs typeface="+mn-cs"/>
                        </a:rPr>
                        <a:t>interdisiplin</a:t>
                      </a:r>
                      <a:r>
                        <a:rPr lang="id-ID" sz="1800" kern="1200" dirty="0">
                          <a:solidFill>
                            <a:schemeClr val="dk1"/>
                          </a:solidFill>
                          <a:effectLst/>
                          <a:latin typeface="+mn-lt"/>
                          <a:ea typeface="+mn-ea"/>
                          <a:cs typeface="+mn-cs"/>
                        </a:rPr>
                        <a:t> dan atau </a:t>
                      </a:r>
                      <a:r>
                        <a:rPr lang="id-ID" sz="1800" kern="1200" dirty="0" err="1">
                          <a:solidFill>
                            <a:schemeClr val="dk1"/>
                          </a:solidFill>
                          <a:effectLst/>
                          <a:latin typeface="+mn-lt"/>
                          <a:ea typeface="+mn-ea"/>
                          <a:cs typeface="+mn-cs"/>
                        </a:rPr>
                        <a:t>multidisiplin</a:t>
                      </a:r>
                      <a:r>
                        <a:rPr lang="en-US" dirty="0">
                          <a:effectLst/>
                        </a:rPr>
                        <a:t> </a:t>
                      </a:r>
                      <a:endParaRPr lang="en-US" dirty="0"/>
                    </a:p>
                  </a:txBody>
                  <a:tcPr/>
                </a:tc>
                <a:extLst>
                  <a:ext uri="{0D108BD9-81ED-4DB2-BD59-A6C34878D82A}">
                    <a16:rowId xmlns:a16="http://schemas.microsoft.com/office/drawing/2014/main" val="479773821"/>
                  </a:ext>
                </a:extLst>
              </a:tr>
            </a:tbl>
          </a:graphicData>
        </a:graphic>
      </p:graphicFrame>
      <p:sp>
        <p:nvSpPr>
          <p:cNvPr id="4" name="Date Placeholder 3">
            <a:extLst>
              <a:ext uri="{FF2B5EF4-FFF2-40B4-BE49-F238E27FC236}">
                <a16:creationId xmlns:a16="http://schemas.microsoft.com/office/drawing/2014/main" id="{F6D96987-C7C3-8C41-B66D-97A9FF293C88}"/>
              </a:ext>
            </a:extLst>
          </p:cNvPr>
          <p:cNvSpPr>
            <a:spLocks noGrp="1"/>
          </p:cNvSpPr>
          <p:nvPr>
            <p:ph type="dt" sz="half" idx="10"/>
          </p:nvPr>
        </p:nvSpPr>
        <p:spPr/>
        <p:txBody>
          <a:bodyPr/>
          <a:lstStyle/>
          <a:p>
            <a:pPr>
              <a:defRPr/>
            </a:pPr>
            <a:fld id="{2455AA50-017A-47E2-8568-A5D24731CDB4}" type="datetime1">
              <a:rPr lang="en-US" smtClean="0"/>
              <a:pPr>
                <a:defRPr/>
              </a:pPr>
              <a:t>5/8/21</a:t>
            </a:fld>
            <a:endParaRPr lang="en-GB"/>
          </a:p>
        </p:txBody>
      </p:sp>
      <p:sp>
        <p:nvSpPr>
          <p:cNvPr id="5" name="Slide Number Placeholder 4">
            <a:extLst>
              <a:ext uri="{FF2B5EF4-FFF2-40B4-BE49-F238E27FC236}">
                <a16:creationId xmlns:a16="http://schemas.microsoft.com/office/drawing/2014/main" id="{D74FC081-DCA3-AE4C-A7AD-D31194A209A0}"/>
              </a:ext>
            </a:extLst>
          </p:cNvPr>
          <p:cNvSpPr>
            <a:spLocks noGrp="1"/>
          </p:cNvSpPr>
          <p:nvPr>
            <p:ph type="sldNum" sz="quarter" idx="12"/>
          </p:nvPr>
        </p:nvSpPr>
        <p:spPr/>
        <p:txBody>
          <a:bodyPr/>
          <a:lstStyle/>
          <a:p>
            <a:pPr>
              <a:defRPr/>
            </a:pPr>
            <a:fld id="{F4B80D9D-D143-4973-84FD-E6D77110E2CE}" type="slidenum">
              <a:rPr lang="en-GB" smtClean="0"/>
              <a:pPr>
                <a:defRPr/>
              </a:pPr>
              <a:t>12</a:t>
            </a:fld>
            <a:endParaRPr lang="en-GB"/>
          </a:p>
        </p:txBody>
      </p:sp>
    </p:spTree>
    <p:extLst>
      <p:ext uri="{BB962C8B-B14F-4D97-AF65-F5344CB8AC3E}">
        <p14:creationId xmlns:p14="http://schemas.microsoft.com/office/powerpoint/2010/main" val="84705433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255A6-A2DC-744A-9005-DCF343BEF517}"/>
              </a:ext>
            </a:extLst>
          </p:cNvPr>
          <p:cNvSpPr>
            <a:spLocks noGrp="1"/>
          </p:cNvSpPr>
          <p:nvPr>
            <p:ph type="title"/>
          </p:nvPr>
        </p:nvSpPr>
        <p:spPr>
          <a:xfrm>
            <a:off x="457200" y="1009809"/>
            <a:ext cx="8153400" cy="334962"/>
          </a:xfrm>
        </p:spPr>
        <p:txBody>
          <a:bodyPr>
            <a:normAutofit fontScale="90000"/>
          </a:bodyPr>
          <a:lstStyle/>
          <a:p>
            <a:r>
              <a:rPr lang="en-US" b="1" cap="all" dirty="0">
                <a:ln w="6350">
                  <a:noFill/>
                </a:ln>
                <a:solidFill>
                  <a:srgbClr val="0070C0"/>
                </a:solidFill>
                <a:effectLst>
                  <a:outerShdw blurRad="127000" dist="200000" dir="2700000" algn="tl" rotWithShape="0">
                    <a:srgbClr val="000000">
                      <a:alpha val="30000"/>
                    </a:srgbClr>
                  </a:outerShdw>
                </a:effectLst>
                <a:latin typeface="Lucida Sans"/>
              </a:rPr>
              <a:t>PROFIL </a:t>
            </a:r>
            <a:r>
              <a:rPr lang="en-US" b="1" cap="all" dirty="0" err="1">
                <a:ln w="6350">
                  <a:noFill/>
                </a:ln>
                <a:solidFill>
                  <a:srgbClr val="0070C0"/>
                </a:solidFill>
                <a:effectLst>
                  <a:outerShdw blurRad="127000" dist="200000" dir="2700000" algn="tl" rotWithShape="0">
                    <a:srgbClr val="000000">
                      <a:alpha val="30000"/>
                    </a:srgbClr>
                  </a:outerShdw>
                </a:effectLst>
                <a:latin typeface="Lucida Sans"/>
              </a:rPr>
              <a:t>LULUSAn</a:t>
            </a:r>
            <a:r>
              <a:rPr lang="en-US" b="1" cap="all" dirty="0">
                <a:ln w="6350">
                  <a:noFill/>
                </a:ln>
                <a:solidFill>
                  <a:srgbClr val="0070C0"/>
                </a:solidFill>
                <a:effectLst>
                  <a:outerShdw blurRad="127000" dist="200000" dir="2700000" algn="tl" rotWithShape="0">
                    <a:srgbClr val="000000">
                      <a:alpha val="30000"/>
                    </a:srgbClr>
                  </a:outerShdw>
                </a:effectLst>
                <a:latin typeface="Lucida Sans"/>
              </a:rPr>
              <a:t> s2</a:t>
            </a:r>
            <a:br>
              <a:rPr lang="id-ID" i="1" dirty="0">
                <a:solidFill>
                  <a:srgbClr val="FF0000"/>
                </a:solidFill>
              </a:rPr>
            </a:br>
            <a:endParaRPr lang="en-US" dirty="0"/>
          </a:p>
        </p:txBody>
      </p:sp>
      <p:graphicFrame>
        <p:nvGraphicFramePr>
          <p:cNvPr id="8" name="Content Placeholder 7">
            <a:extLst>
              <a:ext uri="{FF2B5EF4-FFF2-40B4-BE49-F238E27FC236}">
                <a16:creationId xmlns:a16="http://schemas.microsoft.com/office/drawing/2014/main" id="{A460B5D5-2C88-D742-93B7-EFD8BC378D0B}"/>
              </a:ext>
            </a:extLst>
          </p:cNvPr>
          <p:cNvGraphicFramePr>
            <a:graphicFrameLocks noGrp="1"/>
          </p:cNvGraphicFramePr>
          <p:nvPr>
            <p:ph idx="1"/>
            <p:extLst>
              <p:ext uri="{D42A27DB-BD31-4B8C-83A1-F6EECF244321}">
                <p14:modId xmlns:p14="http://schemas.microsoft.com/office/powerpoint/2010/main" val="1442232923"/>
              </p:ext>
            </p:extLst>
          </p:nvPr>
        </p:nvGraphicFramePr>
        <p:xfrm>
          <a:off x="603504" y="1524000"/>
          <a:ext cx="8077200" cy="448564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831419341"/>
                    </a:ext>
                  </a:extLst>
                </a:gridCol>
                <a:gridCol w="6400800">
                  <a:extLst>
                    <a:ext uri="{9D8B030D-6E8A-4147-A177-3AD203B41FA5}">
                      <a16:colId xmlns:a16="http://schemas.microsoft.com/office/drawing/2014/main" val="2811822473"/>
                    </a:ext>
                  </a:extLst>
                </a:gridCol>
              </a:tblGrid>
              <a:tr h="370840">
                <a:tc>
                  <a:txBody>
                    <a:bodyPr/>
                    <a:lstStyle/>
                    <a:p>
                      <a:r>
                        <a:rPr lang="en-US" dirty="0" err="1"/>
                        <a:t>Profil</a:t>
                      </a:r>
                      <a:endParaRPr lang="en-US" dirty="0"/>
                    </a:p>
                  </a:txBody>
                  <a:tcPr/>
                </a:tc>
                <a:tc>
                  <a:txBody>
                    <a:bodyPr/>
                    <a:lstStyle/>
                    <a:p>
                      <a:r>
                        <a:rPr lang="en-US" dirty="0" err="1"/>
                        <a:t>Deskripsi</a:t>
                      </a:r>
                      <a:endParaRPr lang="en-US" dirty="0"/>
                    </a:p>
                  </a:txBody>
                  <a:tcPr/>
                </a:tc>
                <a:extLst>
                  <a:ext uri="{0D108BD9-81ED-4DB2-BD59-A6C34878D82A}">
                    <a16:rowId xmlns:a16="http://schemas.microsoft.com/office/drawing/2014/main" val="287650430"/>
                  </a:ext>
                </a:extLst>
              </a:tr>
              <a:tr h="370840">
                <a:tc>
                  <a:txBody>
                    <a:bodyPr/>
                    <a:lstStyle/>
                    <a:p>
                      <a:pPr marL="0" lvl="0" indent="0" algn="l" defTabSz="914400" rtl="0" eaLnBrk="1" latinLnBrk="0" hangingPunct="1">
                        <a:lnSpc>
                          <a:spcPct val="115000"/>
                        </a:lnSpc>
                        <a:spcAft>
                          <a:spcPts val="1000"/>
                        </a:spcAft>
                        <a:buClr>
                          <a:srgbClr val="000000"/>
                        </a:buClr>
                        <a:buFont typeface="Times New Roman" panose="02020603050405020304" pitchFamily="18" charset="0"/>
                        <a:buNone/>
                      </a:pPr>
                      <a:r>
                        <a:rPr lang="id-ID" sz="1800" b="1" kern="1200" dirty="0">
                          <a:solidFill>
                            <a:srgbClr val="FF0000"/>
                          </a:solidFill>
                          <a:effectLst/>
                          <a:latin typeface="+mn-lt"/>
                          <a:ea typeface="+mn-ea"/>
                          <a:cs typeface="+mn-cs"/>
                        </a:rPr>
                        <a:t>Tenaga </a:t>
                      </a:r>
                      <a:r>
                        <a:rPr lang="id-ID" sz="1800" b="1" kern="1200" dirty="0" err="1">
                          <a:solidFill>
                            <a:srgbClr val="FF0000"/>
                          </a:solidFill>
                          <a:effectLst/>
                          <a:latin typeface="+mn-lt"/>
                          <a:ea typeface="+mn-ea"/>
                          <a:cs typeface="+mn-cs"/>
                        </a:rPr>
                        <a:t>professional</a:t>
                      </a:r>
                      <a:r>
                        <a:rPr lang="id-ID" sz="1800" b="1" kern="1200" dirty="0">
                          <a:solidFill>
                            <a:srgbClr val="FF0000"/>
                          </a:solidFill>
                          <a:effectLst/>
                          <a:latin typeface="+mn-lt"/>
                          <a:ea typeface="+mn-ea"/>
                          <a:cs typeface="+mn-cs"/>
                        </a:rPr>
                        <a:t> pengawasan pendidikan</a:t>
                      </a:r>
                      <a:endParaRPr lang="en-US" sz="1800" b="1" kern="1200" dirty="0">
                        <a:solidFill>
                          <a:srgbClr val="FF0000"/>
                        </a:solidFill>
                        <a:effectLst/>
                        <a:latin typeface="+mn-lt"/>
                        <a:ea typeface="+mn-ea"/>
                        <a:cs typeface="+mn-cs"/>
                      </a:endParaRPr>
                    </a:p>
                  </a:txBody>
                  <a:tcPr marL="68580" marR="68580" marT="0" marB="0"/>
                </a:tc>
                <a:tc>
                  <a:txBody>
                    <a:bodyPr/>
                    <a:lstStyle/>
                    <a:p>
                      <a:pPr marL="285750" lvl="0" indent="-285750" algn="l" defTabSz="914400" rtl="0" eaLnBrk="1" latinLnBrk="0" hangingPunct="1">
                        <a:buFont typeface="Arial" panose="020B0604020202020204" pitchFamily="34" charset="0"/>
                        <a:buChar char="•"/>
                      </a:pPr>
                      <a:r>
                        <a:rPr lang="id-ID" sz="1800" b="1" kern="1200" dirty="0">
                          <a:solidFill>
                            <a:schemeClr val="tx1"/>
                          </a:solidFill>
                          <a:effectLst/>
                          <a:latin typeface="+mn-lt"/>
                          <a:ea typeface="+mn-ea"/>
                          <a:cs typeface="+mn-cs"/>
                        </a:rPr>
                        <a:t>Mampu menerapkan pengetahuan konseptual dan praktis tentang berbagai teori, nilai-nilai, dan hasil-hasil riset yang terkait dengan kepemimpinan,  perencanaan, sistem tata kelola dan supervisi Pendidikan melalui riset yang berimplikasi pada kebutuhan aktual tata kelola </a:t>
                      </a:r>
                      <a:r>
                        <a:rPr lang="id-ID" sz="1800" b="1" kern="1200" dirty="0" err="1">
                          <a:solidFill>
                            <a:schemeClr val="tx1"/>
                          </a:solidFill>
                          <a:effectLst/>
                          <a:latin typeface="+mn-lt"/>
                          <a:ea typeface="+mn-ea"/>
                          <a:cs typeface="+mn-cs"/>
                        </a:rPr>
                        <a:t>system</a:t>
                      </a:r>
                      <a:r>
                        <a:rPr lang="id-ID" sz="1800" b="1" kern="1200" dirty="0">
                          <a:solidFill>
                            <a:schemeClr val="tx1"/>
                          </a:solidFill>
                          <a:effectLst/>
                          <a:latin typeface="+mn-lt"/>
                          <a:ea typeface="+mn-ea"/>
                          <a:cs typeface="+mn-cs"/>
                        </a:rPr>
                        <a:t> Pendidikan nasional</a:t>
                      </a:r>
                      <a:endParaRPr lang="en-US" sz="18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4178487263"/>
                  </a:ext>
                </a:extLst>
              </a:tr>
              <a:tr h="370840">
                <a:tc>
                  <a:txBody>
                    <a:bodyPr/>
                    <a:lstStyle/>
                    <a:p>
                      <a:pPr marL="0" lvl="0" indent="0" algn="l" defTabSz="914400" rtl="0" eaLnBrk="1" latinLnBrk="0" hangingPunct="1">
                        <a:lnSpc>
                          <a:spcPct val="115000"/>
                        </a:lnSpc>
                        <a:spcAft>
                          <a:spcPts val="1000"/>
                        </a:spcAft>
                        <a:buClr>
                          <a:srgbClr val="000000"/>
                        </a:buClr>
                        <a:buFont typeface="Times New Roman" panose="02020603050405020304" pitchFamily="18" charset="0"/>
                        <a:buNone/>
                      </a:pPr>
                      <a:r>
                        <a:rPr lang="id-ID" sz="1800" b="1" kern="1200" dirty="0">
                          <a:solidFill>
                            <a:srgbClr val="FF0000"/>
                          </a:solidFill>
                          <a:effectLst/>
                          <a:latin typeface="+mn-lt"/>
                          <a:ea typeface="+mn-ea"/>
                          <a:cs typeface="+mn-cs"/>
                        </a:rPr>
                        <a:t>Tenaga </a:t>
                      </a:r>
                      <a:r>
                        <a:rPr lang="id-ID" sz="1800" b="1" kern="1200" dirty="0" err="1">
                          <a:solidFill>
                            <a:srgbClr val="FF0000"/>
                          </a:solidFill>
                          <a:effectLst/>
                          <a:latin typeface="+mn-lt"/>
                          <a:ea typeface="+mn-ea"/>
                          <a:cs typeface="+mn-cs"/>
                        </a:rPr>
                        <a:t>professional</a:t>
                      </a:r>
                      <a:r>
                        <a:rPr lang="id-ID" sz="1800" b="1" kern="1200" dirty="0">
                          <a:solidFill>
                            <a:srgbClr val="FF0000"/>
                          </a:solidFill>
                          <a:effectLst/>
                          <a:latin typeface="+mn-lt"/>
                          <a:ea typeface="+mn-ea"/>
                          <a:cs typeface="+mn-cs"/>
                        </a:rPr>
                        <a:t> </a:t>
                      </a:r>
                      <a:r>
                        <a:rPr lang="id-ID" sz="1800" b="1" kern="1200" dirty="0" err="1">
                          <a:solidFill>
                            <a:srgbClr val="FF0000"/>
                          </a:solidFill>
                          <a:effectLst/>
                          <a:latin typeface="+mn-lt"/>
                          <a:ea typeface="+mn-ea"/>
                          <a:cs typeface="+mn-cs"/>
                        </a:rPr>
                        <a:t>kepemimpin</a:t>
                      </a:r>
                      <a:r>
                        <a:rPr lang="id-ID" sz="1800" b="1" kern="1200" dirty="0">
                          <a:solidFill>
                            <a:srgbClr val="FF0000"/>
                          </a:solidFill>
                          <a:effectLst/>
                          <a:latin typeface="+mn-lt"/>
                          <a:ea typeface="+mn-ea"/>
                          <a:cs typeface="+mn-cs"/>
                        </a:rPr>
                        <a:t> pada satuan  dan institusi pendidikan</a:t>
                      </a:r>
                      <a:endParaRPr lang="en-US" sz="1800" b="1" kern="1200" dirty="0">
                        <a:solidFill>
                          <a:srgbClr val="FF0000"/>
                        </a:solidFill>
                        <a:effectLst/>
                        <a:latin typeface="+mn-lt"/>
                        <a:ea typeface="+mn-ea"/>
                        <a:cs typeface="+mn-cs"/>
                      </a:endParaRPr>
                    </a:p>
                  </a:txBody>
                  <a:tcPr marL="68580" marR="68580" marT="0" marB="0"/>
                </a:tc>
                <a:tc>
                  <a:txBody>
                    <a:bodyPr/>
                    <a:lstStyle/>
                    <a:p>
                      <a:pPr marL="285750" lvl="0" indent="-285750" algn="l" defTabSz="914400" rtl="0" eaLnBrk="1" latinLnBrk="0" hangingPunct="1">
                        <a:buFont typeface="Arial" panose="020B0604020202020204" pitchFamily="34" charset="0"/>
                        <a:buChar char="•"/>
                      </a:pPr>
                      <a:r>
                        <a:rPr lang="id-ID" sz="1800" b="1" kern="1200" dirty="0">
                          <a:solidFill>
                            <a:schemeClr val="tx1"/>
                          </a:solidFill>
                          <a:effectLst/>
                          <a:latin typeface="+mn-lt"/>
                          <a:ea typeface="+mn-ea"/>
                          <a:cs typeface="+mn-cs"/>
                        </a:rPr>
                        <a:t>Mampu menghasilkan model dasar, strategi, dan atau metode yang inovatif dan unggul dalam kepemimpinan, manajemen dan perencanaan pendidikan</a:t>
                      </a:r>
                      <a:endParaRPr lang="en-US" sz="1800" b="1" kern="1200" dirty="0">
                        <a:solidFill>
                          <a:schemeClr val="tx1"/>
                        </a:solidFill>
                        <a:effectLst/>
                        <a:latin typeface="+mn-lt"/>
                        <a:ea typeface="+mn-ea"/>
                        <a:cs typeface="+mn-cs"/>
                      </a:endParaRPr>
                    </a:p>
                    <a:p>
                      <a:pPr marL="285750" lvl="0" indent="-285750" algn="l" defTabSz="914400" rtl="0" eaLnBrk="1" latinLnBrk="0" hangingPunct="1">
                        <a:buFont typeface="Arial" panose="020B0604020202020204" pitchFamily="34" charset="0"/>
                        <a:buChar char="•"/>
                      </a:pPr>
                      <a:r>
                        <a:rPr lang="id-ID" sz="1800" b="1" kern="1200" dirty="0">
                          <a:solidFill>
                            <a:schemeClr val="tx1"/>
                          </a:solidFill>
                          <a:effectLst/>
                          <a:latin typeface="+mn-lt"/>
                          <a:ea typeface="+mn-ea"/>
                          <a:cs typeface="+mn-cs"/>
                        </a:rPr>
                        <a:t>Mampu memberikan advokasi kepada masyarakat dalam bidang administrasi pendidikan sesuai dengan kebutuhan dan konteks masyarakat</a:t>
                      </a:r>
                      <a:endParaRPr lang="en-US" sz="1800" b="1" kern="1200" dirty="0">
                        <a:solidFill>
                          <a:schemeClr val="tx1"/>
                        </a:solidFill>
                        <a:effectLst/>
                        <a:latin typeface="+mn-lt"/>
                        <a:ea typeface="+mn-ea"/>
                        <a:cs typeface="+mn-cs"/>
                      </a:endParaRPr>
                    </a:p>
                    <a:p>
                      <a:pPr marL="285750" lvl="0" indent="-285750" algn="l" defTabSz="914400" rtl="0" eaLnBrk="1" latinLnBrk="0" hangingPunct="1">
                        <a:buFont typeface="Arial" panose="020B0604020202020204" pitchFamily="34" charset="0"/>
                        <a:buChar char="•"/>
                      </a:pPr>
                      <a:r>
                        <a:rPr lang="id-ID" sz="1800" b="1" kern="1200" dirty="0">
                          <a:solidFill>
                            <a:schemeClr val="tx1"/>
                          </a:solidFill>
                          <a:effectLst/>
                          <a:latin typeface="+mn-lt"/>
                          <a:ea typeface="+mn-ea"/>
                          <a:cs typeface="+mn-cs"/>
                        </a:rPr>
                        <a:t>Mampu mengambil keputusan dalam konteks menyelesaikan masalah </a:t>
                      </a:r>
                      <a:r>
                        <a:rPr lang="id-ID" sz="1800" b="1" kern="1200" dirty="0" err="1">
                          <a:solidFill>
                            <a:schemeClr val="tx1"/>
                          </a:solidFill>
                          <a:effectLst/>
                          <a:latin typeface="+mn-lt"/>
                          <a:ea typeface="+mn-ea"/>
                          <a:cs typeface="+mn-cs"/>
                        </a:rPr>
                        <a:t>pegembangan</a:t>
                      </a:r>
                      <a:r>
                        <a:rPr lang="id-ID" sz="1800" b="1" kern="1200" dirty="0">
                          <a:solidFill>
                            <a:schemeClr val="tx1"/>
                          </a:solidFill>
                          <a:effectLst/>
                          <a:latin typeface="+mn-lt"/>
                          <a:ea typeface="+mn-ea"/>
                          <a:cs typeface="+mn-cs"/>
                        </a:rPr>
                        <a:t> ilmu pengetahuan dan teknologi yang memperhatikan dan menerapkan nilai humaniora berdasarkan kajian analisis atau eksperimental terhadap informasi dan data</a:t>
                      </a:r>
                      <a:endParaRPr lang="en-US" sz="18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479773821"/>
                  </a:ext>
                </a:extLst>
              </a:tr>
            </a:tbl>
          </a:graphicData>
        </a:graphic>
      </p:graphicFrame>
      <p:sp>
        <p:nvSpPr>
          <p:cNvPr id="4" name="Date Placeholder 3">
            <a:extLst>
              <a:ext uri="{FF2B5EF4-FFF2-40B4-BE49-F238E27FC236}">
                <a16:creationId xmlns:a16="http://schemas.microsoft.com/office/drawing/2014/main" id="{F6D96987-C7C3-8C41-B66D-97A9FF293C88}"/>
              </a:ext>
            </a:extLst>
          </p:cNvPr>
          <p:cNvSpPr>
            <a:spLocks noGrp="1"/>
          </p:cNvSpPr>
          <p:nvPr>
            <p:ph type="dt" sz="half" idx="10"/>
          </p:nvPr>
        </p:nvSpPr>
        <p:spPr/>
        <p:txBody>
          <a:bodyPr/>
          <a:lstStyle/>
          <a:p>
            <a:pPr>
              <a:defRPr/>
            </a:pPr>
            <a:fld id="{2455AA50-017A-47E2-8568-A5D24731CDB4}" type="datetime1">
              <a:rPr lang="en-US" smtClean="0"/>
              <a:pPr>
                <a:defRPr/>
              </a:pPr>
              <a:t>5/8/21</a:t>
            </a:fld>
            <a:endParaRPr lang="en-GB"/>
          </a:p>
        </p:txBody>
      </p:sp>
      <p:sp>
        <p:nvSpPr>
          <p:cNvPr id="5" name="Slide Number Placeholder 4">
            <a:extLst>
              <a:ext uri="{FF2B5EF4-FFF2-40B4-BE49-F238E27FC236}">
                <a16:creationId xmlns:a16="http://schemas.microsoft.com/office/drawing/2014/main" id="{D74FC081-DCA3-AE4C-A7AD-D31194A209A0}"/>
              </a:ext>
            </a:extLst>
          </p:cNvPr>
          <p:cNvSpPr>
            <a:spLocks noGrp="1"/>
          </p:cNvSpPr>
          <p:nvPr>
            <p:ph type="sldNum" sz="quarter" idx="12"/>
          </p:nvPr>
        </p:nvSpPr>
        <p:spPr/>
        <p:txBody>
          <a:bodyPr/>
          <a:lstStyle/>
          <a:p>
            <a:pPr>
              <a:defRPr/>
            </a:pPr>
            <a:fld id="{F4B80D9D-D143-4973-84FD-E6D77110E2CE}" type="slidenum">
              <a:rPr lang="en-GB" smtClean="0"/>
              <a:pPr>
                <a:defRPr/>
              </a:pPr>
              <a:t>13</a:t>
            </a:fld>
            <a:endParaRPr lang="en-GB"/>
          </a:p>
        </p:txBody>
      </p:sp>
    </p:spTree>
    <p:extLst>
      <p:ext uri="{BB962C8B-B14F-4D97-AF65-F5344CB8AC3E}">
        <p14:creationId xmlns:p14="http://schemas.microsoft.com/office/powerpoint/2010/main" val="169911488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255A6-A2DC-744A-9005-DCF343BEF517}"/>
              </a:ext>
            </a:extLst>
          </p:cNvPr>
          <p:cNvSpPr>
            <a:spLocks noGrp="1"/>
          </p:cNvSpPr>
          <p:nvPr>
            <p:ph type="title"/>
          </p:nvPr>
        </p:nvSpPr>
        <p:spPr>
          <a:xfrm>
            <a:off x="457200" y="970789"/>
            <a:ext cx="8153400" cy="334962"/>
          </a:xfrm>
        </p:spPr>
        <p:txBody>
          <a:bodyPr>
            <a:normAutofit fontScale="90000"/>
          </a:bodyPr>
          <a:lstStyle/>
          <a:p>
            <a:r>
              <a:rPr lang="en-US" b="1" cap="all" dirty="0">
                <a:ln w="6350">
                  <a:noFill/>
                </a:ln>
                <a:solidFill>
                  <a:srgbClr val="0070C0"/>
                </a:solidFill>
                <a:effectLst>
                  <a:outerShdw blurRad="127000" dist="200000" dir="2700000" algn="tl" rotWithShape="0">
                    <a:srgbClr val="000000">
                      <a:alpha val="30000"/>
                    </a:srgbClr>
                  </a:outerShdw>
                </a:effectLst>
                <a:latin typeface="Lucida Sans"/>
              </a:rPr>
              <a:t>PROFIL </a:t>
            </a:r>
            <a:r>
              <a:rPr lang="en-US" b="1" cap="all" dirty="0" err="1">
                <a:ln w="6350">
                  <a:noFill/>
                </a:ln>
                <a:solidFill>
                  <a:srgbClr val="0070C0"/>
                </a:solidFill>
                <a:effectLst>
                  <a:outerShdw blurRad="127000" dist="200000" dir="2700000" algn="tl" rotWithShape="0">
                    <a:srgbClr val="000000">
                      <a:alpha val="30000"/>
                    </a:srgbClr>
                  </a:outerShdw>
                </a:effectLst>
                <a:latin typeface="Lucida Sans"/>
              </a:rPr>
              <a:t>LULUSAn</a:t>
            </a:r>
            <a:r>
              <a:rPr lang="en-US" b="1" cap="all" dirty="0">
                <a:ln w="6350">
                  <a:noFill/>
                </a:ln>
                <a:solidFill>
                  <a:srgbClr val="0070C0"/>
                </a:solidFill>
                <a:effectLst>
                  <a:outerShdw blurRad="127000" dist="200000" dir="2700000" algn="tl" rotWithShape="0">
                    <a:srgbClr val="000000">
                      <a:alpha val="30000"/>
                    </a:srgbClr>
                  </a:outerShdw>
                </a:effectLst>
                <a:latin typeface="Lucida Sans"/>
              </a:rPr>
              <a:t> s2</a:t>
            </a:r>
            <a:br>
              <a:rPr lang="id-ID" i="1" dirty="0">
                <a:solidFill>
                  <a:srgbClr val="FF0000"/>
                </a:solidFill>
              </a:rPr>
            </a:br>
            <a:endParaRPr lang="en-US" dirty="0"/>
          </a:p>
        </p:txBody>
      </p:sp>
      <p:graphicFrame>
        <p:nvGraphicFramePr>
          <p:cNvPr id="8" name="Content Placeholder 7">
            <a:extLst>
              <a:ext uri="{FF2B5EF4-FFF2-40B4-BE49-F238E27FC236}">
                <a16:creationId xmlns:a16="http://schemas.microsoft.com/office/drawing/2014/main" id="{A460B5D5-2C88-D742-93B7-EFD8BC378D0B}"/>
              </a:ext>
            </a:extLst>
          </p:cNvPr>
          <p:cNvGraphicFramePr>
            <a:graphicFrameLocks noGrp="1"/>
          </p:cNvGraphicFramePr>
          <p:nvPr>
            <p:ph idx="1"/>
            <p:extLst>
              <p:ext uri="{D42A27DB-BD31-4B8C-83A1-F6EECF244321}">
                <p14:modId xmlns:p14="http://schemas.microsoft.com/office/powerpoint/2010/main" val="349149915"/>
              </p:ext>
            </p:extLst>
          </p:nvPr>
        </p:nvGraphicFramePr>
        <p:xfrm>
          <a:off x="533400" y="1524000"/>
          <a:ext cx="8229600" cy="4989259"/>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1831419341"/>
                    </a:ext>
                  </a:extLst>
                </a:gridCol>
                <a:gridCol w="5638800">
                  <a:extLst>
                    <a:ext uri="{9D8B030D-6E8A-4147-A177-3AD203B41FA5}">
                      <a16:colId xmlns:a16="http://schemas.microsoft.com/office/drawing/2014/main" val="2811822473"/>
                    </a:ext>
                  </a:extLst>
                </a:gridCol>
              </a:tblGrid>
              <a:tr h="370840">
                <a:tc>
                  <a:txBody>
                    <a:bodyPr/>
                    <a:lstStyle/>
                    <a:p>
                      <a:r>
                        <a:rPr lang="en-US" sz="2000" dirty="0" err="1"/>
                        <a:t>Profil</a:t>
                      </a:r>
                      <a:endParaRPr lang="en-US" sz="2000" dirty="0"/>
                    </a:p>
                  </a:txBody>
                  <a:tcPr/>
                </a:tc>
                <a:tc>
                  <a:txBody>
                    <a:bodyPr/>
                    <a:lstStyle/>
                    <a:p>
                      <a:r>
                        <a:rPr lang="en-US" sz="2000" dirty="0" err="1"/>
                        <a:t>Deskripsi</a:t>
                      </a:r>
                      <a:endParaRPr lang="en-US" sz="2000" dirty="0"/>
                    </a:p>
                  </a:txBody>
                  <a:tcPr/>
                </a:tc>
                <a:extLst>
                  <a:ext uri="{0D108BD9-81ED-4DB2-BD59-A6C34878D82A}">
                    <a16:rowId xmlns:a16="http://schemas.microsoft.com/office/drawing/2014/main" val="287650430"/>
                  </a:ext>
                </a:extLst>
              </a:tr>
              <a:tr h="370840">
                <a:tc>
                  <a:txBody>
                    <a:bodyPr/>
                    <a:lstStyle/>
                    <a:p>
                      <a:pPr marL="0" lvl="0" indent="0">
                        <a:lnSpc>
                          <a:spcPct val="115000"/>
                        </a:lnSpc>
                        <a:spcAft>
                          <a:spcPts val="1000"/>
                        </a:spcAft>
                        <a:buClr>
                          <a:srgbClr val="000000"/>
                        </a:buClr>
                        <a:buFont typeface="Times New Roman" panose="02020603050405020304" pitchFamily="18" charset="0"/>
                        <a:buNone/>
                      </a:pPr>
                      <a:r>
                        <a:rPr lang="id-ID"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Tenaga Pendidik </a:t>
                      </a:r>
                      <a:r>
                        <a:rPr lang="id-ID" sz="1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professional</a:t>
                      </a:r>
                      <a:r>
                        <a:rPr lang="id-ID"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bidang perencanaan, kepemimpinan, manajemen dan </a:t>
                      </a:r>
                      <a:r>
                        <a:rPr lang="id-ID" sz="1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supervise</a:t>
                      </a:r>
                      <a:r>
                        <a:rPr lang="id-ID"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pendidikan</a:t>
                      </a:r>
                      <a:endPar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buFont typeface="Symbol" pitchFamily="2" charset="2"/>
                        <a:buChar char=""/>
                      </a:pP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Mampu menerapkan konsep  pembelajaran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pedagogic</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andragogic</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paragogik</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heutaogik</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pada peranan administrator Pendidikan dalam bidang: Perencanaan; Sistem tata kelola; dan Supervisi Pendidikan</a:t>
                      </a:r>
                      <a:endParaRPr lang="en-U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8487263"/>
                  </a:ext>
                </a:extLst>
              </a:tr>
              <a:tr h="370840">
                <a:tc>
                  <a:txBody>
                    <a:bodyPr/>
                    <a:lstStyle/>
                    <a:p>
                      <a:pPr marL="0" lvl="0" indent="0">
                        <a:lnSpc>
                          <a:spcPct val="115000"/>
                        </a:lnSpc>
                        <a:spcAft>
                          <a:spcPts val="1000"/>
                        </a:spcAft>
                        <a:buClr>
                          <a:srgbClr val="000000"/>
                        </a:buClr>
                        <a:buFont typeface="Times New Roman" panose="02020603050405020304" pitchFamily="18" charset="0"/>
                        <a:buNone/>
                      </a:pPr>
                      <a:r>
                        <a:rPr lang="id-ID"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Tenaga Peneliti bidang perencanaan, kepemimpinan, manajemen dan </a:t>
                      </a:r>
                      <a:r>
                        <a:rPr lang="id-ID" sz="1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supervise</a:t>
                      </a:r>
                      <a:r>
                        <a:rPr lang="id-ID"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pendidikan</a:t>
                      </a:r>
                      <a:endPar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buFont typeface="Symbol" pitchFamily="2" charset="2"/>
                        <a:buChar char=""/>
                      </a:pP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Mampu mengelola riset dalam bidang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adminsitrasi</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/manajemen pendidikan yang produknya memiliki potensi untuk diaplikasikan dan atau dipublikasikan pada tingkat nasional maupun internasional melalui publikasi jurnal ilmiah, konferensi ilmiah, dan atau seminar bidang keilmuan tingkat nasional maupun internasional</a:t>
                      </a:r>
                      <a:endParaRPr lang="en-U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itchFamily="2" charset="2"/>
                        <a:buChar char=""/>
                      </a:pP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Mampu menyusun ide, hasil pemikiran, dan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argument</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saintifik</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secara bertanggung jawab, dan berdasarkan etika akademik, serta mengkomunikasikannya melalui media kepada masyarakat akademik dan masyarakat luas</a:t>
                      </a:r>
                      <a:endParaRPr lang="en-U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itchFamily="2" charset="2"/>
                        <a:buChar char=""/>
                      </a:pP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Mampu meningkatkan mutu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kerjasama</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baik di lembaganya maupun lembaga lain dengan mengutamakan kualitas hasil dan ketepatan waktu penyelesaian pekerjaan</a:t>
                      </a:r>
                      <a:endParaRPr lang="en-U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itchFamily="2" charset="2"/>
                        <a:buChar char=""/>
                      </a:pP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Mampu mengidentifikasi bidang keilmuan yang menjadi objek penelitiannya dan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memposisikan</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ke dalam suatu peta penelitian yang dikembangkan melalui pendekatan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interdisiplin</a:t>
                      </a:r>
                      <a:r>
                        <a:rPr lang="id-ID"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dan </a:t>
                      </a:r>
                      <a:r>
                        <a:rPr lang="id-ID" sz="1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multidisiplin</a:t>
                      </a:r>
                      <a:endParaRPr lang="en-U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9773821"/>
                  </a:ext>
                </a:extLst>
              </a:tr>
            </a:tbl>
          </a:graphicData>
        </a:graphic>
      </p:graphicFrame>
      <p:sp>
        <p:nvSpPr>
          <p:cNvPr id="4" name="Date Placeholder 3">
            <a:extLst>
              <a:ext uri="{FF2B5EF4-FFF2-40B4-BE49-F238E27FC236}">
                <a16:creationId xmlns:a16="http://schemas.microsoft.com/office/drawing/2014/main" id="{F6D96987-C7C3-8C41-B66D-97A9FF293C88}"/>
              </a:ext>
            </a:extLst>
          </p:cNvPr>
          <p:cNvSpPr>
            <a:spLocks noGrp="1"/>
          </p:cNvSpPr>
          <p:nvPr>
            <p:ph type="dt" sz="half" idx="10"/>
          </p:nvPr>
        </p:nvSpPr>
        <p:spPr/>
        <p:txBody>
          <a:bodyPr/>
          <a:lstStyle/>
          <a:p>
            <a:pPr>
              <a:defRPr/>
            </a:pPr>
            <a:fld id="{2455AA50-017A-47E2-8568-A5D24731CDB4}" type="datetime1">
              <a:rPr lang="en-US" smtClean="0"/>
              <a:pPr>
                <a:defRPr/>
              </a:pPr>
              <a:t>5/8/21</a:t>
            </a:fld>
            <a:endParaRPr lang="en-GB"/>
          </a:p>
        </p:txBody>
      </p:sp>
      <p:sp>
        <p:nvSpPr>
          <p:cNvPr id="5" name="Slide Number Placeholder 4">
            <a:extLst>
              <a:ext uri="{FF2B5EF4-FFF2-40B4-BE49-F238E27FC236}">
                <a16:creationId xmlns:a16="http://schemas.microsoft.com/office/drawing/2014/main" id="{D74FC081-DCA3-AE4C-A7AD-D31194A209A0}"/>
              </a:ext>
            </a:extLst>
          </p:cNvPr>
          <p:cNvSpPr>
            <a:spLocks noGrp="1"/>
          </p:cNvSpPr>
          <p:nvPr>
            <p:ph type="sldNum" sz="quarter" idx="12"/>
          </p:nvPr>
        </p:nvSpPr>
        <p:spPr/>
        <p:txBody>
          <a:bodyPr/>
          <a:lstStyle/>
          <a:p>
            <a:pPr>
              <a:defRPr/>
            </a:pPr>
            <a:fld id="{F4B80D9D-D143-4973-84FD-E6D77110E2CE}" type="slidenum">
              <a:rPr lang="en-GB" smtClean="0"/>
              <a:pPr>
                <a:defRPr/>
              </a:pPr>
              <a:t>14</a:t>
            </a:fld>
            <a:endParaRPr lang="en-GB"/>
          </a:p>
        </p:txBody>
      </p:sp>
    </p:spTree>
    <p:extLst>
      <p:ext uri="{BB962C8B-B14F-4D97-AF65-F5344CB8AC3E}">
        <p14:creationId xmlns:p14="http://schemas.microsoft.com/office/powerpoint/2010/main" val="56787561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879F-ED22-6944-8958-F99AA6C91DA1}"/>
              </a:ext>
            </a:extLst>
          </p:cNvPr>
          <p:cNvSpPr>
            <a:spLocks noGrp="1"/>
          </p:cNvSpPr>
          <p:nvPr>
            <p:ph type="title"/>
          </p:nvPr>
        </p:nvSpPr>
        <p:spPr/>
        <p:txBody>
          <a:bodyPr/>
          <a:lstStyle/>
          <a:p>
            <a:r>
              <a:rPr lang="en-US" dirty="0" err="1"/>
              <a:t>Profil</a:t>
            </a:r>
            <a:r>
              <a:rPr lang="en-US" dirty="0"/>
              <a:t> </a:t>
            </a:r>
            <a:r>
              <a:rPr lang="en-US" dirty="0" err="1"/>
              <a:t>Lulusan</a:t>
            </a:r>
            <a:r>
              <a:rPr lang="en-US" dirty="0"/>
              <a:t> S1 MP</a:t>
            </a:r>
          </a:p>
        </p:txBody>
      </p:sp>
      <p:graphicFrame>
        <p:nvGraphicFramePr>
          <p:cNvPr id="6" name="Content Placeholder 5">
            <a:extLst>
              <a:ext uri="{FF2B5EF4-FFF2-40B4-BE49-F238E27FC236}">
                <a16:creationId xmlns:a16="http://schemas.microsoft.com/office/drawing/2014/main" id="{24869428-EFEA-124F-9FEF-05ED5C32D258}"/>
              </a:ext>
            </a:extLst>
          </p:cNvPr>
          <p:cNvGraphicFramePr>
            <a:graphicFrameLocks noGrp="1"/>
          </p:cNvGraphicFramePr>
          <p:nvPr>
            <p:ph idx="1"/>
            <p:extLst>
              <p:ext uri="{D42A27DB-BD31-4B8C-83A1-F6EECF244321}">
                <p14:modId xmlns:p14="http://schemas.microsoft.com/office/powerpoint/2010/main" val="3080623664"/>
              </p:ext>
            </p:extLst>
          </p:nvPr>
        </p:nvGraphicFramePr>
        <p:xfrm>
          <a:off x="457200" y="1341882"/>
          <a:ext cx="8229600" cy="5014468"/>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192218661"/>
                    </a:ext>
                  </a:extLst>
                </a:gridCol>
                <a:gridCol w="4572000">
                  <a:extLst>
                    <a:ext uri="{9D8B030D-6E8A-4147-A177-3AD203B41FA5}">
                      <a16:colId xmlns:a16="http://schemas.microsoft.com/office/drawing/2014/main" val="4014718407"/>
                    </a:ext>
                  </a:extLst>
                </a:gridCol>
              </a:tblGrid>
              <a:tr h="370840">
                <a:tc>
                  <a:txBody>
                    <a:bodyPr/>
                    <a:lstStyle/>
                    <a:p>
                      <a:pPr marL="0" indent="0">
                        <a:lnSpc>
                          <a:spcPct val="115000"/>
                        </a:lnSpc>
                        <a:spcAft>
                          <a:spcPts val="1000"/>
                        </a:spcAft>
                        <a:buFont typeface="+mj-lt"/>
                        <a:buNone/>
                      </a:pPr>
                      <a:r>
                        <a:rPr lang="id-ID" sz="1600" b="1" kern="1200" dirty="0">
                          <a:solidFill>
                            <a:srgbClr val="FF0000"/>
                          </a:solidFill>
                          <a:effectLst/>
                          <a:latin typeface="+mn-lt"/>
                          <a:ea typeface="+mn-ea"/>
                          <a:cs typeface="+mn-cs"/>
                        </a:rPr>
                        <a:t>Pelaksana tata kelola satuan pendidikan, tim pengembang pada tingkat satuan pendidikan.</a:t>
                      </a:r>
                      <a:endParaRPr lang="en-US" sz="1600" b="1" kern="1200" dirty="0">
                        <a:solidFill>
                          <a:srgbClr val="FF0000"/>
                        </a:solidFill>
                        <a:effectLst/>
                        <a:latin typeface="+mn-lt"/>
                        <a:ea typeface="+mn-ea"/>
                        <a:cs typeface="+mn-cs"/>
                      </a:endParaRPr>
                    </a:p>
                  </a:txBody>
                  <a:tcPr marL="68580" marR="68580" marT="0" marB="0"/>
                </a:tc>
                <a:tc>
                  <a:txBody>
                    <a:bodyPr/>
                    <a:lstStyle/>
                    <a:p>
                      <a:pPr>
                        <a:lnSpc>
                          <a:spcPct val="115000"/>
                        </a:lnSpc>
                        <a:spcAft>
                          <a:spcPts val="1000"/>
                        </a:spcAft>
                      </a:pPr>
                      <a:r>
                        <a:rPr lang="en-US" sz="1600" b="1" kern="1200" dirty="0" err="1">
                          <a:solidFill>
                            <a:schemeClr val="bg1"/>
                          </a:solidFill>
                          <a:effectLst/>
                          <a:latin typeface="+mn-lt"/>
                          <a:ea typeface="+mn-ea"/>
                          <a:cs typeface="+mn-cs"/>
                        </a:rPr>
                        <a:t>pelaksana</a:t>
                      </a:r>
                      <a:r>
                        <a:rPr lang="en-US" sz="1600" b="1" kern="1200" dirty="0">
                          <a:solidFill>
                            <a:schemeClr val="bg1"/>
                          </a:solidFill>
                          <a:effectLst/>
                          <a:latin typeface="+mn-lt"/>
                          <a:ea typeface="+mn-ea"/>
                          <a:cs typeface="+mn-cs"/>
                        </a:rPr>
                        <a:t> tata </a:t>
                      </a:r>
                      <a:r>
                        <a:rPr lang="en-US" sz="1600" b="1" kern="1200" dirty="0" err="1">
                          <a:solidFill>
                            <a:schemeClr val="bg1"/>
                          </a:solidFill>
                          <a:effectLst/>
                          <a:latin typeface="+mn-lt"/>
                          <a:ea typeface="+mn-ea"/>
                          <a:cs typeface="+mn-cs"/>
                        </a:rPr>
                        <a:t>kelola</a:t>
                      </a:r>
                      <a:r>
                        <a:rPr lang="en-US" sz="1600" b="1" kern="1200" dirty="0">
                          <a:solidFill>
                            <a:schemeClr val="bg1"/>
                          </a:solidFill>
                          <a:effectLst/>
                          <a:latin typeface="+mn-lt"/>
                          <a:ea typeface="+mn-ea"/>
                          <a:cs typeface="+mn-cs"/>
                        </a:rPr>
                        <a:t>/</a:t>
                      </a:r>
                      <a:r>
                        <a:rPr lang="en-US" sz="1600" b="1" kern="1200" dirty="0" err="1">
                          <a:solidFill>
                            <a:schemeClr val="bg1"/>
                          </a:solidFill>
                          <a:effectLst/>
                          <a:latin typeface="+mn-lt"/>
                          <a:ea typeface="+mn-ea"/>
                          <a:cs typeface="+mn-cs"/>
                        </a:rPr>
                        <a:t>tim</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teknis</a:t>
                      </a:r>
                      <a:r>
                        <a:rPr lang="en-US" sz="1600" b="1" kern="1200" dirty="0">
                          <a:solidFill>
                            <a:schemeClr val="bg1"/>
                          </a:solidFill>
                          <a:effectLst/>
                          <a:latin typeface="+mn-lt"/>
                          <a:ea typeface="+mn-ea"/>
                          <a:cs typeface="+mn-cs"/>
                        </a:rPr>
                        <a:t> pada </a:t>
                      </a:r>
                      <a:r>
                        <a:rPr lang="en-US" sz="1600" b="1" kern="1200" dirty="0" err="1">
                          <a:solidFill>
                            <a:schemeClr val="bg1"/>
                          </a:solidFill>
                          <a:effectLst/>
                          <a:latin typeface="+mn-lt"/>
                          <a:ea typeface="+mn-ea"/>
                          <a:cs typeface="+mn-cs"/>
                        </a:rPr>
                        <a:t>tingkat</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satuan</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pendidikan</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adalah</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sumber</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daya</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manusia</a:t>
                      </a:r>
                      <a:r>
                        <a:rPr lang="en-US" sz="1600" b="1" kern="1200" dirty="0">
                          <a:solidFill>
                            <a:schemeClr val="bg1"/>
                          </a:solidFill>
                          <a:effectLst/>
                          <a:latin typeface="+mn-lt"/>
                          <a:ea typeface="+mn-ea"/>
                          <a:cs typeface="+mn-cs"/>
                        </a:rPr>
                        <a:t> yang </a:t>
                      </a:r>
                      <a:r>
                        <a:rPr lang="en-US" sz="1600" b="1" kern="1200" dirty="0" err="1">
                          <a:solidFill>
                            <a:schemeClr val="bg1"/>
                          </a:solidFill>
                          <a:effectLst/>
                          <a:latin typeface="+mn-lt"/>
                          <a:ea typeface="+mn-ea"/>
                          <a:cs typeface="+mn-cs"/>
                        </a:rPr>
                        <a:t>bekerja</a:t>
                      </a:r>
                      <a:r>
                        <a:rPr lang="en-US" sz="1600" b="1" kern="1200" dirty="0">
                          <a:solidFill>
                            <a:schemeClr val="bg1"/>
                          </a:solidFill>
                          <a:effectLst/>
                          <a:latin typeface="+mn-lt"/>
                          <a:ea typeface="+mn-ea"/>
                          <a:cs typeface="+mn-cs"/>
                        </a:rPr>
                        <a:t> pada </a:t>
                      </a:r>
                      <a:r>
                        <a:rPr lang="en-US" sz="1600" b="1" kern="1200" dirty="0" err="1">
                          <a:solidFill>
                            <a:schemeClr val="bg1"/>
                          </a:solidFill>
                          <a:effectLst/>
                          <a:latin typeface="+mn-lt"/>
                          <a:ea typeface="+mn-ea"/>
                          <a:cs typeface="+mn-cs"/>
                        </a:rPr>
                        <a:t>tingkat</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satuan</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pendidikan</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sekolah</a:t>
                      </a:r>
                      <a:r>
                        <a:rPr lang="en-US" sz="1600" b="1" kern="1200" dirty="0">
                          <a:solidFill>
                            <a:schemeClr val="bg1"/>
                          </a:solidFill>
                          <a:effectLst/>
                          <a:latin typeface="+mn-lt"/>
                          <a:ea typeface="+mn-ea"/>
                          <a:cs typeface="+mn-cs"/>
                        </a:rPr>
                        <a:t>/</a:t>
                      </a:r>
                      <a:r>
                        <a:rPr lang="en-US" sz="1600" b="1" kern="1200" dirty="0" err="1">
                          <a:solidFill>
                            <a:schemeClr val="bg1"/>
                          </a:solidFill>
                          <a:effectLst/>
                          <a:latin typeface="+mn-lt"/>
                          <a:ea typeface="+mn-ea"/>
                          <a:cs typeface="+mn-cs"/>
                        </a:rPr>
                        <a:t>lembaga</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diklat</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dengan</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kategori</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tenaga</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kependidikan</a:t>
                      </a:r>
                      <a:r>
                        <a:rPr lang="en-US" sz="1600" b="1" kern="1200" dirty="0">
                          <a:solidFill>
                            <a:schemeClr val="bg1"/>
                          </a:solidFill>
                          <a:effectLst/>
                          <a:latin typeface="+mn-lt"/>
                          <a:ea typeface="+mn-ea"/>
                          <a:cs typeface="+mn-cs"/>
                        </a:rPr>
                        <a:t>. Pada </a:t>
                      </a:r>
                      <a:r>
                        <a:rPr lang="en-US" sz="1600" b="1" kern="1200" dirty="0" err="1">
                          <a:solidFill>
                            <a:schemeClr val="bg1"/>
                          </a:solidFill>
                          <a:effectLst/>
                          <a:latin typeface="+mn-lt"/>
                          <a:ea typeface="+mn-ea"/>
                          <a:cs typeface="+mn-cs"/>
                        </a:rPr>
                        <a:t>pendidikan</a:t>
                      </a:r>
                      <a:r>
                        <a:rPr lang="en-US" sz="1600" b="1" kern="1200" dirty="0">
                          <a:solidFill>
                            <a:schemeClr val="bg1"/>
                          </a:solidFill>
                          <a:effectLst/>
                          <a:latin typeface="+mn-lt"/>
                          <a:ea typeface="+mn-ea"/>
                          <a:cs typeface="+mn-cs"/>
                        </a:rPr>
                        <a:t> formal, </a:t>
                      </a:r>
                      <a:r>
                        <a:rPr lang="en-US" sz="1600" b="1" kern="1200" dirty="0" err="1">
                          <a:solidFill>
                            <a:schemeClr val="bg1"/>
                          </a:solidFill>
                          <a:effectLst/>
                          <a:latin typeface="+mn-lt"/>
                          <a:ea typeface="+mn-ea"/>
                          <a:cs typeface="+mn-cs"/>
                        </a:rPr>
                        <a:t>pelaksana</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ini</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disebut</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dengan</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tenaga</a:t>
                      </a:r>
                      <a:r>
                        <a:rPr lang="en-US" sz="1600" b="1" kern="1200" dirty="0">
                          <a:solidFill>
                            <a:schemeClr val="bg1"/>
                          </a:solidFill>
                          <a:effectLst/>
                          <a:latin typeface="+mn-lt"/>
                          <a:ea typeface="+mn-ea"/>
                          <a:cs typeface="+mn-cs"/>
                        </a:rPr>
                        <a:t> tata </a:t>
                      </a:r>
                      <a:r>
                        <a:rPr lang="en-US" sz="1600" b="1" kern="1200" dirty="0" err="1">
                          <a:solidFill>
                            <a:schemeClr val="bg1"/>
                          </a:solidFill>
                          <a:effectLst/>
                          <a:latin typeface="+mn-lt"/>
                          <a:ea typeface="+mn-ea"/>
                          <a:cs typeface="+mn-cs"/>
                        </a:rPr>
                        <a:t>usaha</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sekolah</a:t>
                      </a:r>
                      <a:r>
                        <a:rPr lang="en-US" sz="1600" b="1" kern="1200" dirty="0">
                          <a:solidFill>
                            <a:schemeClr val="bg1"/>
                          </a:solidFill>
                          <a:effectLst/>
                          <a:latin typeface="+mn-lt"/>
                          <a:ea typeface="+mn-ea"/>
                          <a:cs typeface="+mn-cs"/>
                        </a:rPr>
                        <a:t> (TAS) </a:t>
                      </a:r>
                      <a:r>
                        <a:rPr lang="en-US" sz="1600" b="1" kern="1200" dirty="0" err="1">
                          <a:solidFill>
                            <a:schemeClr val="bg1"/>
                          </a:solidFill>
                          <a:effectLst/>
                          <a:latin typeface="+mn-lt"/>
                          <a:ea typeface="+mn-ea"/>
                          <a:cs typeface="+mn-cs"/>
                        </a:rPr>
                        <a:t>sebagaimana</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diatur</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dalam</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Permendikbud</a:t>
                      </a:r>
                      <a:r>
                        <a:rPr lang="en-US" sz="1600" b="1" kern="1200" dirty="0">
                          <a:solidFill>
                            <a:schemeClr val="bg1"/>
                          </a:solidFill>
                          <a:effectLst/>
                          <a:latin typeface="+mn-lt"/>
                          <a:ea typeface="+mn-ea"/>
                          <a:cs typeface="+mn-cs"/>
                        </a:rPr>
                        <a:t> Nomo 28 </a:t>
                      </a:r>
                      <a:r>
                        <a:rPr lang="en-US" sz="1600" b="1" kern="1200" dirty="0" err="1">
                          <a:solidFill>
                            <a:schemeClr val="bg1"/>
                          </a:solidFill>
                          <a:effectLst/>
                          <a:latin typeface="+mn-lt"/>
                          <a:ea typeface="+mn-ea"/>
                          <a:cs typeface="+mn-cs"/>
                        </a:rPr>
                        <a:t>Tahun</a:t>
                      </a:r>
                      <a:r>
                        <a:rPr lang="en-US" sz="1600" b="1" kern="1200" dirty="0">
                          <a:solidFill>
                            <a:schemeClr val="bg1"/>
                          </a:solidFill>
                          <a:effectLst/>
                          <a:latin typeface="+mn-lt"/>
                          <a:ea typeface="+mn-ea"/>
                          <a:cs typeface="+mn-cs"/>
                        </a:rPr>
                        <a:t> 2008 </a:t>
                      </a:r>
                      <a:r>
                        <a:rPr lang="en-US" sz="1600" b="1" kern="1200" dirty="0" err="1">
                          <a:solidFill>
                            <a:schemeClr val="bg1"/>
                          </a:solidFill>
                          <a:effectLst/>
                          <a:latin typeface="+mn-lt"/>
                          <a:ea typeface="+mn-ea"/>
                          <a:cs typeface="+mn-cs"/>
                        </a:rPr>
                        <a:t>tentang</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Standar</a:t>
                      </a:r>
                      <a:r>
                        <a:rPr lang="en-US" sz="1600" b="1" kern="1200" dirty="0">
                          <a:solidFill>
                            <a:schemeClr val="bg1"/>
                          </a:solidFill>
                          <a:effectLst/>
                          <a:latin typeface="+mn-lt"/>
                          <a:ea typeface="+mn-ea"/>
                          <a:cs typeface="+mn-cs"/>
                        </a:rPr>
                        <a:t> Tenaga </a:t>
                      </a:r>
                      <a:r>
                        <a:rPr lang="en-US" sz="1600" b="1" kern="1200" dirty="0" err="1">
                          <a:solidFill>
                            <a:schemeClr val="bg1"/>
                          </a:solidFill>
                          <a:effectLst/>
                          <a:latin typeface="+mn-lt"/>
                          <a:ea typeface="+mn-ea"/>
                          <a:cs typeface="+mn-cs"/>
                        </a:rPr>
                        <a:t>Administrasi</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Sekolah</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Standar</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tenaga</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administrasi</a:t>
                      </a:r>
                      <a:r>
                        <a:rPr lang="en-US" sz="1600" b="1" kern="1200" dirty="0">
                          <a:solidFill>
                            <a:schemeClr val="bg1"/>
                          </a:solidFill>
                          <a:effectLst/>
                          <a:latin typeface="+mn-lt"/>
                          <a:ea typeface="+mn-ea"/>
                          <a:cs typeface="+mn-cs"/>
                        </a:rPr>
                        <a:t>   </a:t>
                      </a:r>
                      <a:r>
                        <a:rPr lang="en-US" sz="1600" b="1" kern="1200" dirty="0" err="1">
                          <a:solidFill>
                            <a:schemeClr val="bg1"/>
                          </a:solidFill>
                          <a:effectLst/>
                          <a:latin typeface="+mn-lt"/>
                          <a:ea typeface="+mn-ea"/>
                          <a:cs typeface="+mn-cs"/>
                        </a:rPr>
                        <a:t>sekolah</a:t>
                      </a:r>
                      <a:r>
                        <a:rPr lang="en-US" sz="1600" b="1" kern="1200" dirty="0">
                          <a:solidFill>
                            <a:schemeClr val="bg1"/>
                          </a:solidFill>
                          <a:effectLst/>
                          <a:latin typeface="+mn-lt"/>
                          <a:ea typeface="+mn-ea"/>
                          <a:cs typeface="+mn-cs"/>
                        </a:rPr>
                        <a:t>/madrasah.</a:t>
                      </a:r>
                    </a:p>
                  </a:txBody>
                  <a:tcPr marL="68580" marR="68580" marT="0" marB="0"/>
                </a:tc>
                <a:extLst>
                  <a:ext uri="{0D108BD9-81ED-4DB2-BD59-A6C34878D82A}">
                    <a16:rowId xmlns:a16="http://schemas.microsoft.com/office/drawing/2014/main" val="1223148676"/>
                  </a:ext>
                </a:extLst>
              </a:tr>
              <a:tr h="370840">
                <a:tc>
                  <a:txBody>
                    <a:bodyPr/>
                    <a:lstStyle/>
                    <a:p>
                      <a:pPr marL="0" indent="0">
                        <a:lnSpc>
                          <a:spcPct val="115000"/>
                        </a:lnSpc>
                        <a:spcAft>
                          <a:spcPts val="1000"/>
                        </a:spcAft>
                        <a:buFont typeface="+mj-lt"/>
                        <a:buNone/>
                      </a:pPr>
                      <a:r>
                        <a:rPr lang="en-US" sz="1600" b="1" kern="1200" dirty="0">
                          <a:solidFill>
                            <a:srgbClr val="FF0000"/>
                          </a:solidFill>
                          <a:effectLst/>
                          <a:latin typeface="+mn-lt"/>
                          <a:ea typeface="+mn-ea"/>
                          <a:cs typeface="+mn-cs"/>
                        </a:rPr>
                        <a:t>A</a:t>
                      </a:r>
                      <a:r>
                        <a:rPr lang="id-ID" sz="1600" b="1" kern="1200" dirty="0" err="1">
                          <a:solidFill>
                            <a:srgbClr val="FF0000"/>
                          </a:solidFill>
                          <a:effectLst/>
                          <a:latin typeface="+mn-lt"/>
                          <a:ea typeface="+mn-ea"/>
                          <a:cs typeface="+mn-cs"/>
                        </a:rPr>
                        <a:t>nalis</a:t>
                      </a:r>
                      <a:r>
                        <a:rPr lang="id-ID" sz="1600" b="1" kern="1200" dirty="0">
                          <a:solidFill>
                            <a:srgbClr val="FF0000"/>
                          </a:solidFill>
                          <a:effectLst/>
                          <a:latin typeface="+mn-lt"/>
                          <a:ea typeface="+mn-ea"/>
                          <a:cs typeface="+mn-cs"/>
                        </a:rPr>
                        <a:t>, perencana, pelaksana tata kelola (pemroses), pengawas, dan pengembang pada penyelenggaraan pendidikan di yayasan, dinas pendidikan, lembaga/badan </a:t>
                      </a:r>
                      <a:r>
                        <a:rPr lang="id-ID" sz="1600" b="1" kern="1200" dirty="0" err="1">
                          <a:solidFill>
                            <a:srgbClr val="FF0000"/>
                          </a:solidFill>
                          <a:effectLst/>
                          <a:latin typeface="+mn-lt"/>
                          <a:ea typeface="+mn-ea"/>
                          <a:cs typeface="+mn-cs"/>
                        </a:rPr>
                        <a:t>diklat</a:t>
                      </a:r>
                      <a:r>
                        <a:rPr lang="id-ID" sz="1600" b="1" kern="1200" dirty="0">
                          <a:solidFill>
                            <a:srgbClr val="FF0000"/>
                          </a:solidFill>
                          <a:effectLst/>
                          <a:latin typeface="+mn-lt"/>
                          <a:ea typeface="+mn-ea"/>
                          <a:cs typeface="+mn-cs"/>
                        </a:rPr>
                        <a:t>/pusdiklat, organisasi pendidikan, dan layanan pendidikan lainnya.</a:t>
                      </a:r>
                      <a:endParaRPr lang="en-US" sz="1600" b="1" kern="1200" dirty="0">
                        <a:solidFill>
                          <a:srgbClr val="FF0000"/>
                        </a:solidFill>
                        <a:effectLst/>
                        <a:latin typeface="+mn-lt"/>
                        <a:ea typeface="+mn-ea"/>
                        <a:cs typeface="+mn-cs"/>
                      </a:endParaRPr>
                    </a:p>
                  </a:txBody>
                  <a:tcPr marL="68580" marR="68580" marT="0" marB="0"/>
                </a:tc>
                <a:tc>
                  <a:txBody>
                    <a:bodyPr/>
                    <a:lstStyle/>
                    <a:p>
                      <a:pPr>
                        <a:lnSpc>
                          <a:spcPct val="115000"/>
                        </a:lnSpc>
                        <a:spcAft>
                          <a:spcPts val="1000"/>
                        </a:spcAft>
                      </a:pPr>
                      <a:r>
                        <a:rPr lang="en-US" sz="1600" b="1" kern="1200" dirty="0" err="1">
                          <a:solidFill>
                            <a:schemeClr val="tx1"/>
                          </a:solidFill>
                          <a:effectLst/>
                          <a:latin typeface="+mn-lt"/>
                          <a:ea typeface="+mn-ea"/>
                          <a:cs typeface="+mn-cs"/>
                        </a:rPr>
                        <a:t>jenis-jenis</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tenaga</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kerja</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sebagaimana</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dicantumkan</a:t>
                      </a:r>
                      <a:r>
                        <a:rPr lang="en-US" sz="1600" b="1" kern="1200" dirty="0">
                          <a:solidFill>
                            <a:schemeClr val="tx1"/>
                          </a:solidFill>
                          <a:effectLst/>
                          <a:latin typeface="+mn-lt"/>
                          <a:ea typeface="+mn-ea"/>
                          <a:cs typeface="+mn-cs"/>
                        </a:rPr>
                        <a:t> di </a:t>
                      </a:r>
                      <a:r>
                        <a:rPr lang="en-US" sz="1600" b="1" kern="1200" dirty="0" err="1">
                          <a:solidFill>
                            <a:schemeClr val="tx1"/>
                          </a:solidFill>
                          <a:effectLst/>
                          <a:latin typeface="+mn-lt"/>
                          <a:ea typeface="+mn-ea"/>
                          <a:cs typeface="+mn-cs"/>
                        </a:rPr>
                        <a:t>atas</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merupakan</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peran-peran</a:t>
                      </a:r>
                      <a:r>
                        <a:rPr lang="en-US" sz="1600" b="1" kern="1200" dirty="0">
                          <a:solidFill>
                            <a:schemeClr val="tx1"/>
                          </a:solidFill>
                          <a:effectLst/>
                          <a:latin typeface="+mn-lt"/>
                          <a:ea typeface="+mn-ea"/>
                          <a:cs typeface="+mn-cs"/>
                        </a:rPr>
                        <a:t> yang </a:t>
                      </a:r>
                      <a:r>
                        <a:rPr lang="en-US" sz="1600" b="1" kern="1200" dirty="0" err="1">
                          <a:solidFill>
                            <a:schemeClr val="tx1"/>
                          </a:solidFill>
                          <a:effectLst/>
                          <a:latin typeface="+mn-lt"/>
                          <a:ea typeface="+mn-ea"/>
                          <a:cs typeface="+mn-cs"/>
                        </a:rPr>
                        <a:t>telah</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dianalisis</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uraian</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kerjanya</a:t>
                      </a:r>
                      <a:r>
                        <a:rPr lang="en-US" sz="1600" b="1" kern="1200" dirty="0">
                          <a:solidFill>
                            <a:schemeClr val="tx1"/>
                          </a:solidFill>
                          <a:effectLst/>
                          <a:latin typeface="+mn-lt"/>
                          <a:ea typeface="+mn-ea"/>
                          <a:cs typeface="+mn-cs"/>
                        </a:rPr>
                        <a:t> dan </a:t>
                      </a:r>
                      <a:r>
                        <a:rPr lang="en-US" sz="1600" b="1" kern="1200" dirty="0" err="1">
                          <a:solidFill>
                            <a:schemeClr val="tx1"/>
                          </a:solidFill>
                          <a:effectLst/>
                          <a:latin typeface="+mn-lt"/>
                          <a:ea typeface="+mn-ea"/>
                          <a:cs typeface="+mn-cs"/>
                        </a:rPr>
                        <a:t>pelaksanaan</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kerjanya</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membutuhkan</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ilmu</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administrasi</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pendiidkan</a:t>
                      </a:r>
                      <a:r>
                        <a:rPr lang="en-US" sz="1600" b="1" kern="1200" dirty="0">
                          <a:solidFill>
                            <a:schemeClr val="tx1"/>
                          </a:solidFill>
                          <a:effectLst/>
                          <a:latin typeface="+mn-lt"/>
                          <a:ea typeface="+mn-ea"/>
                          <a:cs typeface="+mn-cs"/>
                        </a:rPr>
                        <a:t>. Hal </a:t>
                      </a:r>
                      <a:r>
                        <a:rPr lang="en-US" sz="1600" b="1" kern="1200" dirty="0" err="1">
                          <a:solidFill>
                            <a:schemeClr val="tx1"/>
                          </a:solidFill>
                          <a:effectLst/>
                          <a:latin typeface="+mn-lt"/>
                          <a:ea typeface="+mn-ea"/>
                          <a:cs typeface="+mn-cs"/>
                        </a:rPr>
                        <a:t>ini</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sebagaimana</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dituangkan</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dalam</a:t>
                      </a:r>
                      <a:r>
                        <a:rPr lang="en-US" sz="1600" b="1" kern="1200" dirty="0">
                          <a:solidFill>
                            <a:schemeClr val="tx1"/>
                          </a:solidFill>
                          <a:effectLst/>
                          <a:latin typeface="+mn-lt"/>
                          <a:ea typeface="+mn-ea"/>
                          <a:cs typeface="+mn-cs"/>
                        </a:rPr>
                        <a:t> </a:t>
                      </a:r>
                      <a:r>
                        <a:rPr lang="id-ID" sz="1600" b="1" kern="1200" dirty="0">
                          <a:solidFill>
                            <a:schemeClr val="tx1"/>
                          </a:solidFill>
                          <a:effectLst/>
                          <a:latin typeface="+mn-lt"/>
                          <a:ea typeface="+mn-ea"/>
                          <a:cs typeface="+mn-cs"/>
                        </a:rPr>
                        <a:t>Peraturan Kepala Badan Kepegawaian Negara Nomor 20 Tahun 2015 Tentang Uraian Tugas Jabatan Pelaksana </a:t>
                      </a:r>
                      <a:r>
                        <a:rPr lang="en-US" sz="1600" b="1" kern="1200" dirty="0">
                          <a:solidFill>
                            <a:schemeClr val="tx1"/>
                          </a:solidFill>
                          <a:effectLst/>
                          <a:latin typeface="+mn-lt"/>
                          <a:ea typeface="+mn-ea"/>
                          <a:cs typeface="+mn-cs"/>
                        </a:rPr>
                        <a:t>d</a:t>
                      </a:r>
                      <a:r>
                        <a:rPr lang="id-ID" sz="1600" b="1" kern="1200" dirty="0">
                          <a:solidFill>
                            <a:schemeClr val="tx1"/>
                          </a:solidFill>
                          <a:effectLst/>
                          <a:latin typeface="+mn-lt"/>
                          <a:ea typeface="+mn-ea"/>
                          <a:cs typeface="+mn-cs"/>
                        </a:rPr>
                        <a:t>i Lingkungan Badan Kepegawaian Negara</a:t>
                      </a:r>
                      <a:r>
                        <a:rPr lang="en-US" sz="1600" b="1" kern="1200" dirty="0">
                          <a:solidFill>
                            <a:schemeClr val="tx1"/>
                          </a:solidFill>
                          <a:effectLst/>
                          <a:latin typeface="+mn-lt"/>
                          <a:ea typeface="+mn-ea"/>
                          <a:cs typeface="+mn-cs"/>
                        </a:rPr>
                        <a:t>.</a:t>
                      </a:r>
                    </a:p>
                  </a:txBody>
                  <a:tcPr marL="68580" marR="68580" marT="0" marB="0"/>
                </a:tc>
                <a:extLst>
                  <a:ext uri="{0D108BD9-81ED-4DB2-BD59-A6C34878D82A}">
                    <a16:rowId xmlns:a16="http://schemas.microsoft.com/office/drawing/2014/main" val="2613028961"/>
                  </a:ext>
                </a:extLst>
              </a:tr>
            </a:tbl>
          </a:graphicData>
        </a:graphic>
      </p:graphicFrame>
      <p:sp>
        <p:nvSpPr>
          <p:cNvPr id="4" name="Date Placeholder 3">
            <a:extLst>
              <a:ext uri="{FF2B5EF4-FFF2-40B4-BE49-F238E27FC236}">
                <a16:creationId xmlns:a16="http://schemas.microsoft.com/office/drawing/2014/main" id="{F5E5E6C7-9DA6-594D-B04E-36C240ED52D9}"/>
              </a:ext>
            </a:extLst>
          </p:cNvPr>
          <p:cNvSpPr>
            <a:spLocks noGrp="1"/>
          </p:cNvSpPr>
          <p:nvPr>
            <p:ph type="dt" sz="half" idx="10"/>
          </p:nvPr>
        </p:nvSpPr>
        <p:spPr/>
        <p:txBody>
          <a:bodyPr/>
          <a:lstStyle/>
          <a:p>
            <a:pPr>
              <a:defRPr/>
            </a:pPr>
            <a:fld id="{2455AA50-017A-47E2-8568-A5D24731CDB4}" type="datetime1">
              <a:rPr lang="en-US" smtClean="0"/>
              <a:pPr>
                <a:defRPr/>
              </a:pPr>
              <a:t>5/8/21</a:t>
            </a:fld>
            <a:endParaRPr lang="en-GB"/>
          </a:p>
        </p:txBody>
      </p:sp>
      <p:sp>
        <p:nvSpPr>
          <p:cNvPr id="5" name="Slide Number Placeholder 4">
            <a:extLst>
              <a:ext uri="{FF2B5EF4-FFF2-40B4-BE49-F238E27FC236}">
                <a16:creationId xmlns:a16="http://schemas.microsoft.com/office/drawing/2014/main" id="{C9EBD0A5-2869-9A40-94A7-522702473723}"/>
              </a:ext>
            </a:extLst>
          </p:cNvPr>
          <p:cNvSpPr>
            <a:spLocks noGrp="1"/>
          </p:cNvSpPr>
          <p:nvPr>
            <p:ph type="sldNum" sz="quarter" idx="12"/>
          </p:nvPr>
        </p:nvSpPr>
        <p:spPr/>
        <p:txBody>
          <a:bodyPr/>
          <a:lstStyle/>
          <a:p>
            <a:pPr>
              <a:defRPr/>
            </a:pPr>
            <a:fld id="{F4B80D9D-D143-4973-84FD-E6D77110E2CE}" type="slidenum">
              <a:rPr lang="en-GB" smtClean="0"/>
              <a:pPr>
                <a:defRPr/>
              </a:pPr>
              <a:t>15</a:t>
            </a:fld>
            <a:endParaRPr lang="en-GB"/>
          </a:p>
        </p:txBody>
      </p:sp>
    </p:spTree>
    <p:extLst>
      <p:ext uri="{BB962C8B-B14F-4D97-AF65-F5344CB8AC3E}">
        <p14:creationId xmlns:p14="http://schemas.microsoft.com/office/powerpoint/2010/main" val="40952886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328368" y="3184740"/>
            <a:ext cx="8803441" cy="2706686"/>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457200" y="4121451"/>
            <a:ext cx="8177022" cy="1116949"/>
          </a:xfrm>
        </p:spPr>
        <p:txBody>
          <a:bodyPr>
            <a:noAutofit/>
          </a:bodyPr>
          <a:lstStyle/>
          <a:p>
            <a:pPr>
              <a:defRPr/>
            </a:pP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Tidak</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bisa</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dihadapi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secara</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individual</a:t>
            </a:r>
            <a:b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membutuhkan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wadah</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yang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berwibawa</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(authority)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dan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kekuatan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(power)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sebagai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collective action </a:t>
            </a:r>
            <a:b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br>
            <a:endParaRPr sz="2800" b="1" cap="all" dirty="0">
              <a:ln w="6350">
                <a:noFill/>
              </a:ln>
              <a:solidFill>
                <a:srgbClr val="0070C0"/>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2</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585605"/>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954107"/>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Profesi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ea typeface="+mj-ea"/>
                <a:cs typeface="+mj-cs"/>
              </a:rPr>
              <a:t>tantangan</a:t>
            </a:r>
            <a:endParaRPr lang="id-ID" sz="2800"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34144608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864610" y="3184740"/>
            <a:ext cx="4267199" cy="2706686"/>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4876800" y="4121451"/>
            <a:ext cx="3757422" cy="1116949"/>
          </a:xfrm>
        </p:spPr>
        <p:txBody>
          <a:bodyPr>
            <a:noAutofit/>
          </a:bodyPr>
          <a:lstStyle/>
          <a:p>
            <a:pPr>
              <a:defRPr/>
            </a:pP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sosial</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t>politik</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t>ekonomi</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t>kultur</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000" b="1" cap="all" dirty="0">
                <a:ln w="6350">
                  <a:noFill/>
                </a:ln>
                <a:solidFill>
                  <a:srgbClr val="0070C0"/>
                </a:solidFill>
                <a:effectLst>
                  <a:outerShdw blurRad="127000" dist="200000" dir="2700000" algn="tl" rotWithShape="0">
                    <a:srgbClr val="000000">
                      <a:alpha val="30000"/>
                    </a:srgbClr>
                  </a:outerShdw>
                </a:effectLst>
                <a:latin typeface="Lucida Sans"/>
              </a:rPr>
              <a:t>falsafah sistem nilai</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t>solidaritas</a:t>
            </a:r>
            <a:endParaRPr sz="2800" b="1" cap="all" dirty="0">
              <a:ln w="6350">
                <a:noFill/>
              </a:ln>
              <a:solidFill>
                <a:srgbClr val="0070C0"/>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3</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585605"/>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954107"/>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Profesi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ea typeface="+mj-ea"/>
                <a:cs typeface="+mj-cs"/>
              </a:rPr>
              <a:t>terbentuk</a:t>
            </a:r>
            <a:endParaRPr lang="id-ID" sz="2800"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31326665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864610" y="3184740"/>
            <a:ext cx="4267199" cy="2706686"/>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4876800" y="4121451"/>
            <a:ext cx="3757422" cy="1116949"/>
          </a:xfrm>
        </p:spPr>
        <p:txBody>
          <a:bodyPr>
            <a:noAutofit/>
          </a:bodyPr>
          <a:lstStyle/>
          <a:p>
            <a:pPr>
              <a:defRPr/>
            </a:pP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Dominan</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800" b="1" cap="all" dirty="0" err="1">
                <a:ln w="6350">
                  <a:noFill/>
                </a:ln>
                <a:solidFill>
                  <a:srgbClr val="0070C0"/>
                </a:solidFill>
                <a:effectLst>
                  <a:outerShdw blurRad="127000" dist="200000" dir="2700000" algn="tl" rotWithShape="0">
                    <a:srgbClr val="000000">
                      <a:alpha val="30000"/>
                    </a:srgbClr>
                  </a:outerShdw>
                </a:effectLst>
                <a:latin typeface="Lucida Sans"/>
              </a:rPr>
              <a:t>divergence</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800" b="1" cap="all" dirty="0" err="1">
                <a:ln w="6350">
                  <a:noFill/>
                </a:ln>
                <a:solidFill>
                  <a:srgbClr val="0070C0"/>
                </a:solidFill>
                <a:effectLst>
                  <a:outerShdw blurRad="127000" dist="200000" dir="2700000" algn="tl" rotWithShape="0">
                    <a:srgbClr val="000000">
                      <a:alpha val="30000"/>
                    </a:srgbClr>
                  </a:outerShdw>
                </a:effectLst>
                <a:latin typeface="Lucida Sans"/>
              </a:rPr>
              <a:t>convergence</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800" b="1" cap="all" dirty="0" err="1">
                <a:ln w="6350">
                  <a:noFill/>
                </a:ln>
                <a:solidFill>
                  <a:srgbClr val="0070C0"/>
                </a:solidFill>
                <a:effectLst>
                  <a:outerShdw blurRad="127000" dist="200000" dir="2700000" algn="tl" rotWithShape="0">
                    <a:srgbClr val="000000">
                      <a:alpha val="30000"/>
                    </a:srgbClr>
                  </a:outerShdw>
                </a:effectLst>
                <a:latin typeface="Lucida Sans"/>
              </a:rPr>
              <a:t>sintesa</a:t>
            </a:r>
            <a:br>
              <a:rPr lang="id-ID"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id-ID" sz="2800" b="1" cap="all" dirty="0" err="1">
                <a:ln w="6350">
                  <a:noFill/>
                </a:ln>
                <a:solidFill>
                  <a:srgbClr val="0070C0"/>
                </a:solidFill>
                <a:effectLst>
                  <a:outerShdw blurRad="127000" dist="200000" dir="2700000" algn="tl" rotWithShape="0">
                    <a:srgbClr val="000000">
                      <a:alpha val="30000"/>
                    </a:srgbClr>
                  </a:outerShdw>
                </a:effectLst>
                <a:latin typeface="Lucida Sans"/>
              </a:rPr>
              <a:t>proliferation</a:t>
            </a:r>
            <a:endParaRPr sz="2800" b="1" cap="all" dirty="0">
              <a:ln w="6350">
                <a:noFill/>
              </a:ln>
              <a:solidFill>
                <a:srgbClr val="0070C0"/>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4</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585605"/>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523220"/>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arah</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ea typeface="+mj-ea"/>
                <a:cs typeface="+mj-cs"/>
              </a:rPr>
              <a:t>trend</a:t>
            </a:r>
            <a:endParaRPr lang="id-ID" sz="2800"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52363857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1524000" y="3184740"/>
            <a:ext cx="7607809" cy="2706686"/>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1905000" y="4121451"/>
            <a:ext cx="6729222" cy="1116949"/>
          </a:xfrm>
        </p:spPr>
        <p:txBody>
          <a:bodyPr>
            <a:noAutofit/>
          </a:bodyPr>
          <a:lstStyle/>
          <a:p>
            <a:pPr algn="l">
              <a:defRPr/>
            </a:pP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Body of knowledge,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esoterik</a:t>
            </a:r>
            <a:b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b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ekspertise</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pendidikan</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 formal,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trainning</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empirik</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a:t>
            </a:r>
            <a:b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b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kode</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etik</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human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degnity</a:t>
            </a:r>
            <a:b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br>
            <a:b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br>
            <a:endParaRPr sz="2800" b="1" i="1" cap="all" dirty="0">
              <a:ln w="6350">
                <a:noFill/>
              </a:ln>
              <a:solidFill>
                <a:srgbClr val="FF0000"/>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5</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585605"/>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954107"/>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ea typeface="+mj-ea"/>
                <a:cs typeface="+mj-cs"/>
              </a:rPr>
              <a:t>as a profession</a:t>
            </a:r>
            <a:endParaRPr lang="id-ID" sz="2800"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57902967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1263015" y="2895600"/>
            <a:ext cx="7728586" cy="2910187"/>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1524000" y="3978828"/>
            <a:ext cx="7210825" cy="1116949"/>
          </a:xfrm>
        </p:spPr>
        <p:txBody>
          <a:bodyPr>
            <a:noAutofit/>
          </a:bodyPr>
          <a:lstStyle/>
          <a:p>
            <a:pPr algn="l">
              <a:defRPr/>
            </a:pP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Tanggung</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jawab</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dan</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dedikasi</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sosial</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maupun</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institusional</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sesuai</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kode</a:t>
            </a:r>
            <a:r>
              <a:rPr lang="en-US" sz="24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400" b="1" cap="all" dirty="0" err="1">
                <a:ln w="6350">
                  <a:noFill/>
                </a:ln>
                <a:solidFill>
                  <a:srgbClr val="0070C0"/>
                </a:solidFill>
                <a:effectLst>
                  <a:outerShdw blurRad="127000" dist="200000" dir="2700000" algn="tl" rotWithShape="0">
                    <a:srgbClr val="000000">
                      <a:alpha val="30000"/>
                    </a:srgbClr>
                  </a:outerShdw>
                </a:effectLst>
                <a:latin typeface="Lucida Sans"/>
              </a:rPr>
              <a:t>etik</a:t>
            </a:r>
            <a:b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br>
            <a:b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memiliki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perhimpunan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recognized </a:t>
            </a:r>
            <a:r>
              <a:rPr lang="en-US" sz="2000" i="1" cap="all" dirty="0">
                <a:ln w="6350">
                  <a:noFill/>
                </a:ln>
                <a:solidFill>
                  <a:srgbClr val="FF0000"/>
                </a:solidFill>
                <a:effectLst>
                  <a:outerShdw blurRad="127000" dist="200000" dir="2700000" algn="tl" rotWithShape="0">
                    <a:srgbClr val="000000">
                      <a:alpha val="30000"/>
                    </a:srgbClr>
                  </a:outerShdw>
                </a:effectLst>
                <a:latin typeface="Lucida Sans"/>
              </a:rPr>
              <a:t>(</a:t>
            </a:r>
            <a:r>
              <a:rPr lang="en-US" sz="2000" i="1" cap="all" dirty="0" err="1">
                <a:ln w="6350">
                  <a:noFill/>
                </a:ln>
                <a:solidFill>
                  <a:srgbClr val="FF0000"/>
                </a:solidFill>
                <a:effectLst>
                  <a:outerShdw blurRad="127000" dist="200000" dir="2700000" algn="tl" rotWithShape="0">
                    <a:srgbClr val="000000">
                      <a:alpha val="30000"/>
                    </a:srgbClr>
                  </a:outerShdw>
                </a:effectLst>
                <a:latin typeface="Lucida Sans"/>
              </a:rPr>
              <a:t>pemerintah</a:t>
            </a:r>
            <a:r>
              <a:rPr lang="en-US" sz="2000" i="1" cap="all" dirty="0">
                <a:ln w="6350">
                  <a:noFill/>
                </a:ln>
                <a:solidFill>
                  <a:srgbClr val="FF0000"/>
                </a:solidFill>
                <a:effectLst>
                  <a:outerShdw blurRad="127000" dist="200000" dir="2700000" algn="tl" rotWithShape="0">
                    <a:srgbClr val="000000">
                      <a:alpha val="30000"/>
                    </a:srgbClr>
                  </a:outerShdw>
                </a:effectLst>
                <a:latin typeface="Lucida Sans"/>
              </a:rPr>
              <a:t>, </a:t>
            </a:r>
            <a:r>
              <a:rPr lang="en-US" sz="2000" i="1" cap="all" dirty="0" err="1">
                <a:ln w="6350">
                  <a:noFill/>
                </a:ln>
                <a:solidFill>
                  <a:srgbClr val="FF0000"/>
                </a:solidFill>
                <a:effectLst>
                  <a:outerShdw blurRad="127000" dist="200000" dir="2700000" algn="tl" rotWithShape="0">
                    <a:srgbClr val="000000">
                      <a:alpha val="30000"/>
                    </a:srgbClr>
                  </a:outerShdw>
                </a:effectLst>
                <a:latin typeface="Lucida Sans"/>
              </a:rPr>
              <a:t>masyarakat</a:t>
            </a:r>
            <a:r>
              <a:rPr lang="en-US" sz="2000" i="1" cap="all" dirty="0">
                <a:ln w="6350">
                  <a:noFill/>
                </a:ln>
                <a:solidFill>
                  <a:srgbClr val="FF0000"/>
                </a:solidFill>
                <a:effectLst>
                  <a:outerShdw blurRad="127000" dist="200000" dir="2700000" algn="tl" rotWithShape="0">
                    <a:srgbClr val="000000">
                      <a:alpha val="30000"/>
                    </a:srgbClr>
                  </a:outerShdw>
                </a:effectLst>
                <a:latin typeface="Lucida Sans"/>
              </a:rPr>
              <a:t>, </a:t>
            </a:r>
            <a:r>
              <a:rPr lang="en-US" sz="2000" i="1" cap="all" dirty="0" err="1">
                <a:ln w="6350">
                  <a:noFill/>
                </a:ln>
                <a:solidFill>
                  <a:srgbClr val="FF0000"/>
                </a:solidFill>
                <a:effectLst>
                  <a:outerShdw blurRad="127000" dist="200000" dir="2700000" algn="tl" rotWithShape="0">
                    <a:srgbClr val="000000">
                      <a:alpha val="30000"/>
                    </a:srgbClr>
                  </a:outerShdw>
                </a:effectLst>
                <a:latin typeface="Lucida Sans"/>
              </a:rPr>
              <a:t>lingkungan</a:t>
            </a:r>
            <a:r>
              <a:rPr lang="en-US" sz="2000" i="1" cap="all" dirty="0">
                <a:ln w="6350">
                  <a:noFill/>
                </a:ln>
                <a:solidFill>
                  <a:srgbClr val="FF0000"/>
                </a:solidFill>
                <a:effectLst>
                  <a:outerShdw blurRad="127000" dist="200000" dir="2700000" algn="tl" rotWithShape="0">
                    <a:srgbClr val="000000">
                      <a:alpha val="30000"/>
                    </a:srgbClr>
                  </a:outerShdw>
                </a:effectLst>
                <a:latin typeface="Lucida Sans"/>
              </a:rPr>
              <a:t>)</a:t>
            </a:r>
            <a:endParaRPr sz="2000" i="1" cap="all" dirty="0">
              <a:ln w="6350">
                <a:noFill/>
              </a:ln>
              <a:solidFill>
                <a:srgbClr val="FF0000"/>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6</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585605"/>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523220"/>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ea typeface="+mj-ea"/>
                <a:cs typeface="+mj-cs"/>
              </a:rPr>
              <a:t>kriteria</a:t>
            </a:r>
            <a:endParaRPr lang="id-ID" sz="2800"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150341039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5068168" y="3176129"/>
            <a:ext cx="3645409" cy="1291575"/>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4897374" y="3231147"/>
            <a:ext cx="3757422" cy="1116949"/>
          </a:xfrm>
        </p:spPr>
        <p:txBody>
          <a:bodyPr>
            <a:noAutofit/>
          </a:bodyPr>
          <a:lstStyle/>
          <a:p>
            <a:pPr>
              <a:defRPr/>
            </a:pP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digital</a:t>
            </a:r>
            <a:endParaRPr sz="2800" b="1" cap="all" dirty="0">
              <a:ln w="6350">
                <a:noFill/>
              </a:ln>
              <a:solidFill>
                <a:srgbClr val="0070C0"/>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7</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88992" y="2900784"/>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954107"/>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arah</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ea typeface="+mj-ea"/>
                <a:cs typeface="+mj-cs"/>
              </a:rPr>
              <a:t>perkembangan</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ea typeface="+mj-ea"/>
                <a:cs typeface="+mj-c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ea typeface="+mj-ea"/>
                <a:cs typeface="+mj-cs"/>
              </a:rPr>
              <a:t>abad</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ea typeface="+mj-ea"/>
                <a:cs typeface="+mj-cs"/>
              </a:rPr>
              <a:t> 20</a:t>
            </a:r>
            <a:endParaRPr lang="id-ID" sz="2800"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
        <p:nvSpPr>
          <p:cNvPr id="17" name="Rectangle 16"/>
          <p:cNvSpPr/>
          <p:nvPr/>
        </p:nvSpPr>
        <p:spPr>
          <a:xfrm>
            <a:off x="328368" y="3184739"/>
            <a:ext cx="3253031" cy="1282965"/>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2" name="Striped Right Arrow 1"/>
          <p:cNvSpPr/>
          <p:nvPr/>
        </p:nvSpPr>
        <p:spPr>
          <a:xfrm>
            <a:off x="3681855" y="3602863"/>
            <a:ext cx="1378586" cy="73173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p:cNvSpPr txBox="1">
            <a:spLocks noChangeArrowheads="1"/>
          </p:cNvSpPr>
          <p:nvPr/>
        </p:nvSpPr>
        <p:spPr>
          <a:xfrm>
            <a:off x="-72391" y="3263441"/>
            <a:ext cx="3757422" cy="111694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Teknologi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analog</a:t>
            </a:r>
          </a:p>
        </p:txBody>
      </p:sp>
      <p:sp>
        <p:nvSpPr>
          <p:cNvPr id="19" name="Rectangle 18"/>
          <p:cNvSpPr/>
          <p:nvPr/>
        </p:nvSpPr>
        <p:spPr>
          <a:xfrm>
            <a:off x="5068167" y="4689428"/>
            <a:ext cx="3645409" cy="1291575"/>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20" name="Rectangle 2"/>
          <p:cNvSpPr txBox="1">
            <a:spLocks noChangeArrowheads="1"/>
          </p:cNvSpPr>
          <p:nvPr/>
        </p:nvSpPr>
        <p:spPr>
          <a:xfrm>
            <a:off x="5014829" y="4782918"/>
            <a:ext cx="3757422" cy="111694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cap="all" dirty="0">
                <a:ln w="6350">
                  <a:noFill/>
                </a:ln>
                <a:solidFill>
                  <a:srgbClr val="0070C0"/>
                </a:solidFill>
                <a:effectLst>
                  <a:outerShdw blurRad="127000" dist="200000" dir="2700000" algn="tl" rotWithShape="0">
                    <a:srgbClr val="000000">
                      <a:alpha val="30000"/>
                    </a:srgbClr>
                  </a:outerShdw>
                </a:effectLst>
                <a:latin typeface="Lucida Sans"/>
              </a:rPr>
              <a:t>Digital economy </a:t>
            </a:r>
            <a:r>
              <a:rPr lang="en-US" sz="2000" b="1" cap="all">
                <a:ln w="6350">
                  <a:noFill/>
                </a:ln>
                <a:solidFill>
                  <a:srgbClr val="0070C0"/>
                </a:solidFill>
                <a:effectLst>
                  <a:outerShdw blurRad="127000" dist="200000" dir="2700000" algn="tl" rotWithShape="0">
                    <a:srgbClr val="000000">
                      <a:alpha val="30000"/>
                    </a:srgbClr>
                  </a:outerShdw>
                </a:effectLst>
                <a:latin typeface="Lucida Sans"/>
              </a:rPr>
              <a:t>the network society</a:t>
            </a:r>
            <a:endParaRPr lang="en-US" sz="2000" b="1" cap="all" dirty="0">
              <a:ln w="6350">
                <a:noFill/>
              </a:ln>
              <a:solidFill>
                <a:srgbClr val="0070C0"/>
              </a:solidFill>
              <a:effectLst>
                <a:outerShdw blurRad="127000" dist="200000" dir="2700000" algn="tl" rotWithShape="0">
                  <a:srgbClr val="000000">
                    <a:alpha val="30000"/>
                  </a:srgbClr>
                </a:outerShdw>
              </a:effectLst>
              <a:latin typeface="Lucida Sans"/>
            </a:endParaRPr>
          </a:p>
        </p:txBody>
      </p:sp>
      <p:cxnSp>
        <p:nvCxnSpPr>
          <p:cNvPr id="4" name="Straight Connector 3"/>
          <p:cNvCxnSpPr>
            <a:stCxn id="7" idx="2"/>
            <a:endCxn id="19" idx="0"/>
          </p:cNvCxnSpPr>
          <p:nvPr/>
        </p:nvCxnSpPr>
        <p:spPr>
          <a:xfrm flipH="1">
            <a:off x="6890872" y="4467704"/>
            <a:ext cx="1" cy="221724"/>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28368" y="4683882"/>
            <a:ext cx="3253031" cy="1291575"/>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23" name="Rectangle 2"/>
          <p:cNvSpPr txBox="1">
            <a:spLocks noChangeArrowheads="1"/>
          </p:cNvSpPr>
          <p:nvPr/>
        </p:nvSpPr>
        <p:spPr>
          <a:xfrm>
            <a:off x="76172" y="4751830"/>
            <a:ext cx="3757422" cy="111694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cap="all" dirty="0">
                <a:ln w="6350">
                  <a:noFill/>
                </a:ln>
                <a:solidFill>
                  <a:srgbClr val="0070C0"/>
                </a:solidFill>
                <a:effectLst>
                  <a:outerShdw blurRad="127000" dist="200000" dir="2700000" algn="tl" rotWithShape="0">
                    <a:srgbClr val="000000">
                      <a:alpha val="30000"/>
                    </a:srgbClr>
                  </a:outerShdw>
                </a:effectLst>
                <a:latin typeface="Lucida Sans"/>
              </a:rPr>
              <a:t>internetwork </a:t>
            </a:r>
            <a:r>
              <a:rPr lang="en-US" sz="2000" b="1" cap="all" dirty="0" err="1">
                <a:ln w="6350">
                  <a:noFill/>
                </a:ln>
                <a:solidFill>
                  <a:srgbClr val="0070C0"/>
                </a:solidFill>
                <a:effectLst>
                  <a:outerShdw blurRad="127000" dist="200000" dir="2700000" algn="tl" rotWithShape="0">
                    <a:srgbClr val="000000">
                      <a:alpha val="30000"/>
                    </a:srgbClr>
                  </a:outerShdw>
                </a:effectLst>
                <a:latin typeface="Lucida Sans"/>
              </a:rPr>
              <a:t>goverment</a:t>
            </a:r>
            <a:endParaRPr lang="en-US" sz="2000" b="1" cap="all" dirty="0">
              <a:ln w="6350">
                <a:noFill/>
              </a:ln>
              <a:solidFill>
                <a:srgbClr val="0070C0"/>
              </a:solidFill>
              <a:effectLst>
                <a:outerShdw blurRad="127000" dist="200000" dir="2700000" algn="tl" rotWithShape="0">
                  <a:srgbClr val="000000">
                    <a:alpha val="30000"/>
                  </a:srgbClr>
                </a:outerShdw>
              </a:effectLst>
              <a:latin typeface="Lucida Sans"/>
            </a:endParaRPr>
          </a:p>
        </p:txBody>
      </p:sp>
      <p:sp>
        <p:nvSpPr>
          <p:cNvPr id="24" name="Striped Right Arrow 23"/>
          <p:cNvSpPr/>
          <p:nvPr/>
        </p:nvSpPr>
        <p:spPr>
          <a:xfrm rot="10800000">
            <a:off x="3653004" y="4975525"/>
            <a:ext cx="1378586" cy="73173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593497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57200" y="3184740"/>
            <a:ext cx="8674609" cy="2706686"/>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457200" y="4121451"/>
            <a:ext cx="8177022" cy="1116949"/>
          </a:xfrm>
        </p:spPr>
        <p:txBody>
          <a:bodyPr>
            <a:noAutofit/>
          </a:bodyPr>
          <a:lstStyle/>
          <a:p>
            <a:pPr>
              <a:defRPr/>
            </a:pP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Berkembang</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mencakup</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semua</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tingkatan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kebijakan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organ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isasional</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operasional</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cerminan</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kebutuhan</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sdm</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 yang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rPr>
              <a:t>bermutu</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 </a:t>
            </a:r>
            <a:endParaRPr sz="2800" b="1" i="1" cap="all" dirty="0">
              <a:ln w="6350">
                <a:noFill/>
              </a:ln>
              <a:solidFill>
                <a:srgbClr val="FF0000"/>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8</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585605"/>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523220"/>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ea typeface="+mj-ea"/>
                <a:cs typeface="+mj-cs"/>
              </a:rPr>
              <a:t>Profesi</a:t>
            </a:r>
            <a:endParaRPr lang="id-ID" sz="2800" i="1"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34634973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76400" y="6019799"/>
            <a:ext cx="1245108" cy="781399"/>
          </a:xfrm>
          <a:prstGeom prst="rect">
            <a:avLst/>
          </a:prstGeom>
          <a:noFill/>
          <a:ln w="9525">
            <a:noFill/>
            <a:miter lim="800000"/>
            <a:headEnd/>
            <a:tailEnd/>
          </a:ln>
        </p:spPr>
      </p:pic>
      <p:pic>
        <p:nvPicPr>
          <p:cNvPr id="7171"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53400" y="151975"/>
            <a:ext cx="1002792" cy="686226"/>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 y="75988"/>
            <a:ext cx="1143000" cy="838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57200" y="3184740"/>
            <a:ext cx="8674609" cy="2706686"/>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solidFill>
                <a:schemeClr val="tx1"/>
              </a:solidFill>
            </a:endParaRPr>
          </a:p>
        </p:txBody>
      </p:sp>
      <p:sp>
        <p:nvSpPr>
          <p:cNvPr id="4098" name="Rectangle 2"/>
          <p:cNvSpPr>
            <a:spLocks noGrp="1" noChangeArrowheads="1"/>
          </p:cNvSpPr>
          <p:nvPr>
            <p:ph type="ctrTitle"/>
          </p:nvPr>
        </p:nvSpPr>
        <p:spPr>
          <a:xfrm>
            <a:off x="457200" y="4121451"/>
            <a:ext cx="8177022" cy="1116949"/>
          </a:xfrm>
        </p:spPr>
        <p:txBody>
          <a:bodyPr>
            <a:noAutofit/>
          </a:bodyPr>
          <a:lstStyle/>
          <a:p>
            <a:pPr>
              <a:defRPr/>
            </a:pP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Jurisdiction</a:t>
            </a:r>
            <a:b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diakui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keberadaannya</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oleh</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masyarakat</a:t>
            </a:r>
            <a:b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b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diakui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oleh</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sesama</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profesi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dan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yang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bersentuhan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dengan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rPr>
              <a:t>profesi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t>, </a:t>
            </a:r>
            <a:r>
              <a:rPr lang="en-US" sz="2800" b="1" i="1" cap="all" dirty="0">
                <a:ln w="6350">
                  <a:noFill/>
                </a:ln>
                <a:solidFill>
                  <a:srgbClr val="FF0000"/>
                </a:solidFill>
                <a:effectLst>
                  <a:outerShdw blurRad="127000" dist="200000" dir="2700000" algn="tl" rotWithShape="0">
                    <a:srgbClr val="000000">
                      <a:alpha val="30000"/>
                    </a:srgbClr>
                  </a:outerShdw>
                </a:effectLst>
                <a:latin typeface="Lucida Sans"/>
              </a:rPr>
              <a:t>An antidote for arrogance</a:t>
            </a:r>
            <a:br>
              <a:rPr lang="en-US" sz="2800" b="1" cap="all" dirty="0">
                <a:ln w="6350">
                  <a:noFill/>
                </a:ln>
                <a:solidFill>
                  <a:srgbClr val="0070C0"/>
                </a:solidFill>
                <a:effectLst>
                  <a:outerShdw blurRad="127000" dist="200000" dir="2700000" algn="tl" rotWithShape="0">
                    <a:srgbClr val="000000">
                      <a:alpha val="30000"/>
                    </a:srgbClr>
                  </a:outerShdw>
                </a:effectLst>
                <a:latin typeface="Lucida Sans"/>
              </a:rPr>
            </a:br>
            <a:endParaRPr sz="2800" b="1" i="1" cap="all" dirty="0">
              <a:ln w="6350">
                <a:noFill/>
              </a:ln>
              <a:solidFill>
                <a:srgbClr val="FF0000"/>
              </a:solidFill>
              <a:effectLst>
                <a:outerShdw blurRad="127000" dist="200000" dir="2700000" algn="tl" rotWithShape="0">
                  <a:srgbClr val="000000">
                    <a:alpha val="30000"/>
                  </a:srgbClr>
                </a:outerShdw>
              </a:effectLst>
              <a:latin typeface="Lucida Sans"/>
            </a:endParaRPr>
          </a:p>
        </p:txBody>
      </p:sp>
      <p:sp>
        <p:nvSpPr>
          <p:cNvPr id="9" name="Date Placeholder 8"/>
          <p:cNvSpPr>
            <a:spLocks noGrp="1"/>
          </p:cNvSpPr>
          <p:nvPr>
            <p:ph type="dt" sz="half" idx="10"/>
          </p:nvPr>
        </p:nvSpPr>
        <p:spPr/>
        <p:txBody>
          <a:bodyPr/>
          <a:lstStyle/>
          <a:p>
            <a:pPr>
              <a:defRPr/>
            </a:pPr>
            <a:fld id="{4D8B3B45-2F71-4680-8675-DB96A90042A9}" type="datetime1">
              <a:rPr lang="en-US" smtClean="0"/>
              <a:pPr>
                <a:defRPr/>
              </a:pPr>
              <a:t>5/8/21</a:t>
            </a:fld>
            <a:endParaRPr lang="en-GB"/>
          </a:p>
        </p:txBody>
      </p:sp>
      <p:sp>
        <p:nvSpPr>
          <p:cNvPr id="12" name="Slide Number Placeholder 11"/>
          <p:cNvSpPr>
            <a:spLocks noGrp="1"/>
          </p:cNvSpPr>
          <p:nvPr>
            <p:ph type="sldNum" sz="quarter" idx="12"/>
          </p:nvPr>
        </p:nvSpPr>
        <p:spPr/>
        <p:txBody>
          <a:bodyPr/>
          <a:lstStyle/>
          <a:p>
            <a:pPr>
              <a:defRPr/>
            </a:pPr>
            <a:fld id="{C7255688-D4BA-4BA2-B443-3681D2242CA8}" type="slidenum">
              <a:rPr lang="en-GB" smtClean="0"/>
              <a:pPr>
                <a:defRPr/>
              </a:pPr>
              <a:t>9</a:t>
            </a:fld>
            <a:endParaRPr lang="en-GB"/>
          </a:p>
        </p:txBody>
      </p:sp>
      <p:sp>
        <p:nvSpPr>
          <p:cNvPr id="10" name="Rectangle 9"/>
          <p:cNvSpPr/>
          <p:nvPr/>
        </p:nvSpPr>
        <p:spPr>
          <a:xfrm>
            <a:off x="13715" y="1352848"/>
            <a:ext cx="3733800" cy="762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864609" y="2585605"/>
            <a:ext cx="4267200" cy="152400"/>
          </a:xfrm>
          <a:prstGeom prst="rect">
            <a:avLst/>
          </a:prstGeom>
          <a:solidFill>
            <a:srgbClr val="CD22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28368" y="1749860"/>
            <a:ext cx="8487263" cy="523220"/>
          </a:xfrm>
          <a:prstGeom prst="rect">
            <a:avLst/>
          </a:prstGeom>
        </p:spPr>
        <p:txBody>
          <a:bodyPr wrap="square">
            <a:spAutoFit/>
          </a:bodyPr>
          <a:lstStyle/>
          <a:p>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administrasi</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a:t>
            </a:r>
            <a:r>
              <a:rPr lang="en-US" sz="2800" b="1" cap="all" dirty="0" err="1">
                <a:ln w="6350">
                  <a:noFill/>
                </a:ln>
                <a:solidFill>
                  <a:srgbClr val="0070C0"/>
                </a:solidFill>
                <a:effectLst>
                  <a:outerShdw blurRad="127000" dist="200000" dir="2700000" algn="tl" rotWithShape="0">
                    <a:srgbClr val="000000">
                      <a:alpha val="30000"/>
                    </a:srgbClr>
                  </a:outerShdw>
                </a:effectLst>
                <a:latin typeface="Lucida Sans"/>
                <a:ea typeface="+mj-ea"/>
                <a:cs typeface="+mj-cs"/>
              </a:rPr>
              <a:t>manajemen</a:t>
            </a:r>
            <a:r>
              <a:rPr lang="en-US" sz="2800" b="1" cap="all" dirty="0">
                <a:ln w="6350">
                  <a:noFill/>
                </a:ln>
                <a:solidFill>
                  <a:srgbClr val="0070C0"/>
                </a:solidFill>
                <a:effectLst>
                  <a:outerShdw blurRad="127000" dist="200000" dir="2700000" algn="tl" rotWithShape="0">
                    <a:srgbClr val="000000">
                      <a:alpha val="30000"/>
                    </a:srgbClr>
                  </a:outerShdw>
                </a:effectLst>
                <a:latin typeface="Lucida Sans"/>
                <a:ea typeface="+mj-ea"/>
                <a:cs typeface="+mj-cs"/>
              </a:rPr>
              <a:t>, </a:t>
            </a:r>
            <a:r>
              <a:rPr lang="en-US" sz="2800" b="1" i="1" cap="all" dirty="0" err="1">
                <a:ln w="6350">
                  <a:noFill/>
                </a:ln>
                <a:solidFill>
                  <a:srgbClr val="FF0000"/>
                </a:solidFill>
                <a:effectLst>
                  <a:outerShdw blurRad="127000" dist="200000" dir="2700000" algn="tl" rotWithShape="0">
                    <a:srgbClr val="000000">
                      <a:alpha val="30000"/>
                    </a:srgbClr>
                  </a:outerShdw>
                </a:effectLst>
                <a:latin typeface="Lucida Sans"/>
                <a:ea typeface="+mj-ea"/>
                <a:cs typeface="+mj-cs"/>
              </a:rPr>
              <a:t>profesi</a:t>
            </a:r>
            <a:endParaRPr lang="id-ID" sz="2800" i="1" dirty="0">
              <a:solidFill>
                <a:srgbClr val="FF0000"/>
              </a:solidFill>
            </a:endParaRPr>
          </a:p>
        </p:txBody>
      </p:sp>
      <p:pic>
        <p:nvPicPr>
          <p:cNvPr id="14"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3926459" y="6019798"/>
            <a:ext cx="1033526" cy="760317"/>
          </a:xfrm>
          <a:prstGeom prst="rect">
            <a:avLst/>
          </a:prstGeom>
          <a:noFill/>
          <a:ln w="9525">
            <a:noFill/>
            <a:miter lim="800000"/>
            <a:headEnd/>
            <a:tailEnd/>
          </a:ln>
        </p:spPr>
      </p:pic>
      <p:pic>
        <p:nvPicPr>
          <p:cNvPr id="15"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5690596" y="6019798"/>
            <a:ext cx="1033526" cy="695272"/>
          </a:xfrm>
          <a:prstGeom prst="rect">
            <a:avLst/>
          </a:prstGeom>
          <a:noFill/>
          <a:ln w="9525">
            <a:noFill/>
            <a:miter lim="800000"/>
            <a:headEnd/>
            <a:tailEnd/>
          </a:ln>
        </p:spPr>
      </p:pic>
      <p:pic>
        <p:nvPicPr>
          <p:cNvPr id="16"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7520729" y="6019798"/>
            <a:ext cx="861271" cy="695272"/>
          </a:xfrm>
          <a:prstGeom prst="rect">
            <a:avLst/>
          </a:prstGeom>
          <a:noFill/>
          <a:ln w="9525">
            <a:noFill/>
            <a:miter lim="800000"/>
            <a:headEnd/>
            <a:tailEnd/>
          </a:ln>
        </p:spPr>
      </p:pic>
    </p:spTree>
    <p:extLst>
      <p:ext uri="{BB962C8B-B14F-4D97-AF65-F5344CB8AC3E}">
        <p14:creationId xmlns:p14="http://schemas.microsoft.com/office/powerpoint/2010/main" val="1940033579"/>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2795</TotalTime>
  <Words>956</Words>
  <Application>Microsoft Macintosh PowerPoint</Application>
  <PresentationFormat>On-screen Show (4:3)</PresentationFormat>
  <Paragraphs>87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Lucida Sans</vt:lpstr>
      <vt:lpstr>Symbol</vt:lpstr>
      <vt:lpstr>Times New Roman</vt:lpstr>
      <vt:lpstr>Office Theme</vt:lpstr>
      <vt:lpstr>AAN KOMARIAH</vt:lpstr>
      <vt:lpstr>Tidak bisa dihadapi secara individual membutuhkan wadah yang berwibawa (authority) dan kekuatan (power) sebagai collective action  </vt:lpstr>
      <vt:lpstr>sosial politik ekonomi kultur falsafah sistem nilai solidaritas</vt:lpstr>
      <vt:lpstr>Dominan divergence convergence sintesa proliferation</vt:lpstr>
      <vt:lpstr>Body of knowledge, esoterik ekspertise, (pendidikan formal, trainning, empirik) kode etik, human degnity  </vt:lpstr>
      <vt:lpstr>Tanggung jawab dan dedikasi sosial maupun institusional sesuai kode etik  memiliki perhimpunan, recognized (pemerintah, masyarakat, lingkungan)</vt:lpstr>
      <vt:lpstr>digital</vt:lpstr>
      <vt:lpstr>Berkembang mencakup semua tingkatan, kebijakan, organ isasional, operasional, cerminan kebutuhan sdm yang bermutu </vt:lpstr>
      <vt:lpstr>Jurisdiction diakui keberadaannya oleh masyarakat diakui oleh sesama profesi dan yang bersentuhan dengan profesi, An antidote for arrogance </vt:lpstr>
      <vt:lpstr>Terjaminnya pelaksanaan hak dan kewajiban anggota kemampuan profesional dan karier hak dan kewajiban pengguna jasa pengembangan dan pembangunan yang relevan dengan profesi pembuatan undang-undang pendidikan pengembangan kurikulum dan sistem pendidikan penentuan standar diklat prajabatan manajer pendidikan dan dalam jabatan profesi administrasi/manajemen </vt:lpstr>
      <vt:lpstr>Profil lulusan adalah “Peran” yang diharapkan bisa dilakukan nantinya oleh lulusan didunia kehidupan. Peran ini bisa menunjuk kepada suatu profesi (dosen, kepala sekolah, pengawas) atau jenis pekerjaan yang khusus (manager pendidikan, praktisi pendidikan, akademisi) atau bentuk kerja yang bisa digunakan dalam beberapa bidang yang lebih umum (peneliti, analis, leader) yang dicanangkan oleh Program Studi.  Profil lulusan dinyatakan dengan kata benda yang menunjukan peran dan fungsi lulusan setelah lulus dari suatu program studi, bukan jabatan ataupun jenis pekerjaan. Namun demikian, dengan mengidentifikasi jenis pekerjaan dan jabatan, penentuan profil lulusan dapat dilakukan dengan mudah.   </vt:lpstr>
      <vt:lpstr>PROFIL LULUSAn s2 </vt:lpstr>
      <vt:lpstr>PROFIL LULUSAn s2 </vt:lpstr>
      <vt:lpstr>PROFIL LULUSAn s2 </vt:lpstr>
      <vt:lpstr>Profil Lulusan S1 MP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Roes</dc:creator>
  <cp:lastModifiedBy>Microsoft Office User</cp:lastModifiedBy>
  <cp:revision>161</cp:revision>
  <cp:lastPrinted>1601-01-01T00:00:00Z</cp:lastPrinted>
  <dcterms:created xsi:type="dcterms:W3CDTF">2005-09-18T03:56:08Z</dcterms:created>
  <dcterms:modified xsi:type="dcterms:W3CDTF">2021-05-08T03:59:08Z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